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0"/>
  </p:notesMasterIdLst>
  <p:sldIdLst>
    <p:sldId id="390" r:id="rId4"/>
    <p:sldId id="401" r:id="rId5"/>
    <p:sldId id="391" r:id="rId6"/>
    <p:sldId id="392" r:id="rId7"/>
    <p:sldId id="393" r:id="rId8"/>
    <p:sldId id="398" r:id="rId9"/>
    <p:sldId id="399" r:id="rId10"/>
    <p:sldId id="442" r:id="rId11"/>
    <p:sldId id="400" r:id="rId12"/>
    <p:sldId id="430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32" r:id="rId27"/>
    <p:sldId id="431" r:id="rId28"/>
    <p:sldId id="415" r:id="rId29"/>
    <p:sldId id="416" r:id="rId30"/>
    <p:sldId id="417" r:id="rId31"/>
    <p:sldId id="418" r:id="rId32"/>
    <p:sldId id="446" r:id="rId33"/>
    <p:sldId id="447" r:id="rId34"/>
    <p:sldId id="448" r:id="rId35"/>
    <p:sldId id="419" r:id="rId36"/>
    <p:sldId id="420" r:id="rId37"/>
    <p:sldId id="421" r:id="rId38"/>
    <p:sldId id="422" r:id="rId39"/>
    <p:sldId id="443" r:id="rId40"/>
    <p:sldId id="444" r:id="rId41"/>
    <p:sldId id="445" r:id="rId42"/>
    <p:sldId id="423" r:id="rId43"/>
    <p:sldId id="424" r:id="rId44"/>
    <p:sldId id="425" r:id="rId45"/>
    <p:sldId id="426" r:id="rId46"/>
    <p:sldId id="427" r:id="rId47"/>
    <p:sldId id="428" r:id="rId48"/>
    <p:sldId id="429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>
          <p15:clr>
            <a:srgbClr val="A4A3A4"/>
          </p15:clr>
        </p15:guide>
        <p15:guide id="2" pos="53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3"/>
    <p:restoredTop sz="94631"/>
  </p:normalViewPr>
  <p:slideViewPr>
    <p:cSldViewPr>
      <p:cViewPr varScale="1">
        <p:scale>
          <a:sx n="101" d="100"/>
          <a:sy n="101" d="100"/>
        </p:scale>
        <p:origin x="416" y="200"/>
      </p:cViewPr>
      <p:guideLst>
        <p:guide orient="horz" pos="1392"/>
        <p:guide pos="53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C5A88-25A4-48D6-8071-6C8EC3BB5ABC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23BD-6C12-4E44-AA2F-D88ED9317D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5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Till </a:t>
            </a:r>
            <a:r>
              <a:rPr lang="de-DE" dirty="0" err="1"/>
              <a:t>here</a:t>
            </a:r>
            <a:r>
              <a:rPr lang="de-DE" dirty="0"/>
              <a:t> in 4th </a:t>
            </a:r>
            <a:r>
              <a:rPr lang="de-DE"/>
              <a:t>lecture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94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F3F9-41CE-40D0-A7E3-9B196199AAC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22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0609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495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3021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5086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95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3543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905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83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298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29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028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205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5822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5846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001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2778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2379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436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3547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326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5861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82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/>
              <a:pPr/>
              <a:t>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68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2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2.emf"/><Relationship Id="rId7" Type="http://schemas.openxmlformats.org/officeDocument/2006/relationships/oleObject" Target="../embeddings/oleObject3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46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3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1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0.e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4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6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7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emf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64.emf"/><Relationship Id="rId5" Type="http://schemas.openxmlformats.org/officeDocument/2006/relationships/image" Target="../media/image61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6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7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6.emf"/><Relationship Id="rId4" Type="http://schemas.openxmlformats.org/officeDocument/2006/relationships/oleObject" Target="../embeddings/oleObject5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0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69.emf"/><Relationship Id="rId4" Type="http://schemas.openxmlformats.org/officeDocument/2006/relationships/oleObject" Target="../embeddings/oleObject5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image" Target="../media/image72.emf"/><Relationship Id="rId7" Type="http://schemas.openxmlformats.org/officeDocument/2006/relationships/image" Target="../media/image74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5.emf"/><Relationship Id="rId5" Type="http://schemas.openxmlformats.org/officeDocument/2006/relationships/image" Target="../media/image73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8.e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77.emf"/><Relationship Id="rId4" Type="http://schemas.openxmlformats.org/officeDocument/2006/relationships/oleObject" Target="../embeddings/oleObject65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emf"/><Relationship Id="rId3" Type="http://schemas.openxmlformats.org/officeDocument/2006/relationships/image" Target="../media/image79.emf"/><Relationship Id="rId7" Type="http://schemas.openxmlformats.org/officeDocument/2006/relationships/image" Target="../media/image81.emf"/><Relationship Id="rId12" Type="http://schemas.openxmlformats.org/officeDocument/2006/relationships/oleObject" Target="../embeddings/oleObject71.bin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84.wmf"/><Relationship Id="rId5" Type="http://schemas.openxmlformats.org/officeDocument/2006/relationships/image" Target="../media/image80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8.bin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7.emf"/><Relationship Id="rId4" Type="http://schemas.openxmlformats.org/officeDocument/2006/relationships/oleObject" Target="../embeddings/oleObject7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.docx"/><Relationship Id="rId13" Type="http://schemas.openxmlformats.org/officeDocument/2006/relationships/image" Target="../media/image93.emf"/><Relationship Id="rId3" Type="http://schemas.openxmlformats.org/officeDocument/2006/relationships/image" Target="../media/image88.emf"/><Relationship Id="rId7" Type="http://schemas.openxmlformats.org/officeDocument/2006/relationships/image" Target="../media/image90.emf"/><Relationship Id="rId12" Type="http://schemas.openxmlformats.org/officeDocument/2006/relationships/package" Target="../embeddings/Microsoft_Word_Document5.docx"/><Relationship Id="rId17" Type="http://schemas.openxmlformats.org/officeDocument/2006/relationships/image" Target="../media/image95.emf"/><Relationship Id="rId2" Type="http://schemas.openxmlformats.org/officeDocument/2006/relationships/package" Target="../embeddings/Microsoft_Word_Document.docx"/><Relationship Id="rId16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29.xml"/><Relationship Id="rId6" Type="http://schemas.openxmlformats.org/officeDocument/2006/relationships/package" Target="../embeddings/Microsoft_Word_Document2.docx"/><Relationship Id="rId11" Type="http://schemas.openxmlformats.org/officeDocument/2006/relationships/image" Target="../media/image92.emf"/><Relationship Id="rId5" Type="http://schemas.openxmlformats.org/officeDocument/2006/relationships/image" Target="../media/image89.emf"/><Relationship Id="rId15" Type="http://schemas.openxmlformats.org/officeDocument/2006/relationships/image" Target="../media/image94.emf"/><Relationship Id="rId10" Type="http://schemas.openxmlformats.org/officeDocument/2006/relationships/package" Target="../embeddings/Microsoft_Word_Document4.docx"/><Relationship Id="rId4" Type="http://schemas.openxmlformats.org/officeDocument/2006/relationships/package" Target="../embeddings/Microsoft_Word_Document1.docx"/><Relationship Id="rId9" Type="http://schemas.openxmlformats.org/officeDocument/2006/relationships/image" Target="../media/image91.png"/><Relationship Id="rId14" Type="http://schemas.openxmlformats.org/officeDocument/2006/relationships/package" Target="../embeddings/Microsoft_Word_Document6.docx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6.emf"/><Relationship Id="rId7" Type="http://schemas.openxmlformats.org/officeDocument/2006/relationships/image" Target="../media/image80.w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9.docx"/><Relationship Id="rId9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4.e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image" Target="../media/image86.emf"/><Relationship Id="rId7" Type="http://schemas.openxmlformats.org/officeDocument/2006/relationships/image" Target="../media/image99.e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87.e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0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2.e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0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5.wmf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104.emf"/><Relationship Id="rId4" Type="http://schemas.openxmlformats.org/officeDocument/2006/relationships/oleObject" Target="../embeddings/oleObject8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7.emf"/><Relationship Id="rId4" Type="http://schemas.openxmlformats.org/officeDocument/2006/relationships/oleObject" Target="../embeddings/oleObject8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image" Target="../media/image108.emf"/><Relationship Id="rId7" Type="http://schemas.openxmlformats.org/officeDocument/2006/relationships/image" Target="../media/image110.w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109.emf"/><Relationship Id="rId4" Type="http://schemas.openxmlformats.org/officeDocument/2006/relationships/oleObject" Target="../embeddings/oleObject87.bin"/><Relationship Id="rId9" Type="http://schemas.openxmlformats.org/officeDocument/2006/relationships/image" Target="../media/image11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21.bin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e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9.wmf"/><Relationship Id="rId10" Type="http://schemas.openxmlformats.org/officeDocument/2006/relationships/image" Target="../media/image33.jpeg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Lecture 4: Hydrogen Atom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939800"/>
            <a:ext cx="5524500" cy="4978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55870" y="6381690"/>
            <a:ext cx="4491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Georgia"/>
                <a:cs typeface="Georgia"/>
              </a:rPr>
              <a:t>http://</a:t>
            </a:r>
            <a:r>
              <a:rPr lang="en-US" sz="2000" dirty="0" err="1">
                <a:latin typeface="Georgia"/>
                <a:cs typeface="Georgia"/>
              </a:rPr>
              <a:t>www.moleculestothemax.com</a:t>
            </a:r>
            <a:r>
              <a:rPr lang="en-US" sz="2000" dirty="0">
                <a:latin typeface="Georgia"/>
                <a:cs typeface="Georgia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417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34421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8016240" cy="585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07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1828800"/>
            <a:ext cx="8244840" cy="363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066800"/>
            <a:ext cx="77343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66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63" y="914400"/>
            <a:ext cx="77152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58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739575"/>
            <a:ext cx="7743825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971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933450"/>
            <a:ext cx="76676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94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914525"/>
            <a:ext cx="74199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39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90" y="914400"/>
            <a:ext cx="6027420" cy="55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26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39575"/>
            <a:ext cx="7629525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13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Hydrogen Atom</a:t>
            </a:r>
          </a:p>
        </p:txBody>
      </p:sp>
      <p:graphicFrame>
        <p:nvGraphicFramePr>
          <p:cNvPr id="17715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314045"/>
              </p:ext>
            </p:extLst>
          </p:nvPr>
        </p:nvGraphicFramePr>
        <p:xfrm>
          <a:off x="965200" y="3813175"/>
          <a:ext cx="513715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78100" imgH="482600" progId="Equation.3">
                  <p:embed/>
                </p:oleObj>
              </mc:Choice>
              <mc:Fallback>
                <p:oleObj name="Equation" r:id="rId2" imgW="2578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3813175"/>
                        <a:ext cx="513715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214498"/>
              </p:ext>
            </p:extLst>
          </p:nvPr>
        </p:nvGraphicFramePr>
        <p:xfrm>
          <a:off x="963613" y="3127375"/>
          <a:ext cx="24828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600" imgH="254000" progId="Equation.3">
                  <p:embed/>
                </p:oleObj>
              </mc:Choice>
              <mc:Fallback>
                <p:oleObj name="Equation" r:id="rId4" imgW="12446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3127375"/>
                        <a:ext cx="24828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"/>
          <p:cNvGrpSpPr/>
          <p:nvPr/>
        </p:nvGrpSpPr>
        <p:grpSpPr>
          <a:xfrm>
            <a:off x="838200" y="990600"/>
            <a:ext cx="2118360" cy="2125980"/>
            <a:chOff x="838200" y="990600"/>
            <a:chExt cx="2118360" cy="2125980"/>
          </a:xfrm>
        </p:grpSpPr>
        <p:pic>
          <p:nvPicPr>
            <p:cNvPr id="8" name="Picture 7" descr="bohr_1.gif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990600"/>
              <a:ext cx="2118360" cy="212598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371600" y="1143000"/>
              <a:ext cx="13821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(</a:t>
              </a:r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x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,y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,z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)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295400" y="2129135"/>
            <a:ext cx="1515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x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N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,y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N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,z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</a:t>
            </a:r>
            <a:endParaRPr lang="en-US" dirty="0"/>
          </a:p>
        </p:txBody>
      </p:sp>
      <p:graphicFrame>
        <p:nvGraphicFramePr>
          <p:cNvPr id="178182" name="Object 6"/>
          <p:cNvGraphicFramePr>
            <a:graphicFrameLocks noChangeAspect="1"/>
          </p:cNvGraphicFramePr>
          <p:nvPr/>
        </p:nvGraphicFramePr>
        <p:xfrm>
          <a:off x="889000" y="4902200"/>
          <a:ext cx="61023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060700" imgH="457200" progId="">
                  <p:embed/>
                </p:oleObj>
              </mc:Choice>
              <mc:Fallback>
                <p:oleObj name="Equation" r:id="rId7" imgW="3060700" imgH="457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4902200"/>
                        <a:ext cx="61023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3352800" y="1066800"/>
            <a:ext cx="5562600" cy="1200329"/>
          </a:xfrm>
          <a:prstGeom prst="rect">
            <a:avLst/>
          </a:prstGeom>
          <a:solidFill>
            <a:srgbClr val="9BBB59">
              <a:alpha val="2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Two particle central-force problem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Completely solvable – a rare example!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0" y="3124200"/>
            <a:ext cx="2667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3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33475"/>
            <a:ext cx="775335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294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862013"/>
            <a:ext cx="7419975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037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23754" y="3191608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Appendix-2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766763"/>
            <a:ext cx="760095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655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670153"/>
              </p:ext>
            </p:extLst>
          </p:nvPr>
        </p:nvGraphicFramePr>
        <p:xfrm>
          <a:off x="1184275" y="952500"/>
          <a:ext cx="76295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35400" imgH="952500" progId="Equation.3">
                  <p:embed/>
                </p:oleObj>
              </mc:Choice>
              <mc:Fallback>
                <p:oleObj name="Equation" r:id="rId2" imgW="38354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952500"/>
                        <a:ext cx="76295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264841" y="926158"/>
            <a:ext cx="304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60159" y="920506"/>
            <a:ext cx="304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305800" y="920506"/>
            <a:ext cx="333964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133600" y="2209800"/>
            <a:ext cx="13716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Laplacian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in Spherical Coordinates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66800" y="2057400"/>
            <a:ext cx="1600200" cy="99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73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316985"/>
              </p:ext>
            </p:extLst>
          </p:nvPr>
        </p:nvGraphicFramePr>
        <p:xfrm>
          <a:off x="1184275" y="952500"/>
          <a:ext cx="76295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35400" imgH="952500" progId="Equation.3">
                  <p:embed/>
                </p:oleObj>
              </mc:Choice>
              <mc:Fallback>
                <p:oleObj name="Equation" r:id="rId2" imgW="38354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952500"/>
                        <a:ext cx="76295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264841" y="926158"/>
            <a:ext cx="304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60159" y="920506"/>
            <a:ext cx="304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305800" y="920506"/>
            <a:ext cx="333964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133600" y="2209800"/>
            <a:ext cx="13716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Hamiltonian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297679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00200" y="990600"/>
            <a:ext cx="5603136" cy="1981200"/>
            <a:chOff x="1600200" y="990600"/>
            <a:chExt cx="5603136" cy="1981200"/>
          </a:xfrm>
        </p:grpSpPr>
        <p:sp>
          <p:nvSpPr>
            <p:cNvPr id="3" name="Rounded Rectangle 2"/>
            <p:cNvSpPr/>
            <p:nvPr/>
          </p:nvSpPr>
          <p:spPr>
            <a:xfrm>
              <a:off x="1905000" y="990600"/>
              <a:ext cx="1828800" cy="1066800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926736" y="1524000"/>
              <a:ext cx="304800" cy="457200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898536" y="1524000"/>
              <a:ext cx="304800" cy="4572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600200" y="2514600"/>
              <a:ext cx="304800" cy="457200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aphicFrame>
        <p:nvGraphicFramePr>
          <p:cNvPr id="2560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033694"/>
              </p:ext>
            </p:extLst>
          </p:nvPr>
        </p:nvGraphicFramePr>
        <p:xfrm>
          <a:off x="1111250" y="4273550"/>
          <a:ext cx="5861050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46400" imgH="927100" progId="Equation.3">
                  <p:embed/>
                </p:oleObj>
              </mc:Choice>
              <mc:Fallback>
                <p:oleObj name="Equation" r:id="rId2" imgW="2946400" imgH="927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4273550"/>
                        <a:ext cx="5861050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066800" y="4267200"/>
            <a:ext cx="16002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0800" y="4191000"/>
            <a:ext cx="3048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23336" y="4267200"/>
            <a:ext cx="28956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5334000"/>
            <a:ext cx="20574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95600" y="5257800"/>
            <a:ext cx="2590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4400" y="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 equation for the electronic part in Spherical Polar Co-ordinates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2971800"/>
            <a:ext cx="7696200" cy="1219200"/>
            <a:chOff x="609600" y="2971800"/>
            <a:chExt cx="7696200" cy="1219200"/>
          </a:xfrm>
        </p:grpSpPr>
        <p:sp>
          <p:nvSpPr>
            <p:cNvPr id="15" name="Rounded Rectangle 14"/>
            <p:cNvSpPr/>
            <p:nvPr/>
          </p:nvSpPr>
          <p:spPr>
            <a:xfrm>
              <a:off x="609600" y="2971800"/>
              <a:ext cx="7696200" cy="1219200"/>
            </a:xfrm>
            <a:prstGeom prst="roundRect">
              <a:avLst/>
            </a:prstGeom>
            <a:solidFill>
              <a:srgbClr val="FF660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25600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7156172"/>
                </p:ext>
              </p:extLst>
            </p:nvPr>
          </p:nvGraphicFramePr>
          <p:xfrm>
            <a:off x="863600" y="3111500"/>
            <a:ext cx="2905125" cy="86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460500" imgH="431800" progId="Equation.3">
                    <p:embed/>
                  </p:oleObj>
                </mc:Choice>
                <mc:Fallback>
                  <p:oleObj name="Equation" r:id="rId4" imgW="14605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600" y="3111500"/>
                          <a:ext cx="2905125" cy="863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860582" y="3347581"/>
              <a:ext cx="44214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prstClr val="black"/>
                  </a:solidFill>
                  <a:latin typeface="Georgia" pitchFamily="18" charset="0"/>
                </a:rPr>
                <a:t>and bring all the terms to the LHS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077200" y="1066800"/>
            <a:ext cx="609600" cy="91440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67200" y="1066800"/>
            <a:ext cx="3810000" cy="914400"/>
            <a:chOff x="4267200" y="1066800"/>
            <a:chExt cx="3810000" cy="914400"/>
          </a:xfrm>
        </p:grpSpPr>
        <p:sp>
          <p:nvSpPr>
            <p:cNvPr id="22" name="Rounded Rectangle 21"/>
            <p:cNvSpPr/>
            <p:nvPr/>
          </p:nvSpPr>
          <p:spPr>
            <a:xfrm>
              <a:off x="4267200" y="1524000"/>
              <a:ext cx="990600" cy="457200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410200" y="1066800"/>
              <a:ext cx="1219200" cy="914400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239000" y="1524000"/>
              <a:ext cx="838200" cy="457200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aphicFrame>
        <p:nvGraphicFramePr>
          <p:cNvPr id="2560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709939"/>
              </p:ext>
            </p:extLst>
          </p:nvPr>
        </p:nvGraphicFramePr>
        <p:xfrm>
          <a:off x="1184275" y="952500"/>
          <a:ext cx="76295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35400" imgH="952500" progId="Equation.3">
                  <p:embed/>
                </p:oleObj>
              </mc:Choice>
              <mc:Fallback>
                <p:oleObj name="Equation" r:id="rId6" imgW="38354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952500"/>
                        <a:ext cx="76295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1066800" y="4267200"/>
            <a:ext cx="1524000" cy="106680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066800" y="5334000"/>
            <a:ext cx="3429000" cy="106680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819400" y="4267200"/>
            <a:ext cx="4114800" cy="1066800"/>
          </a:xfrm>
          <a:prstGeom prst="roundRect">
            <a:avLst/>
          </a:prstGeom>
          <a:solidFill>
            <a:srgbClr val="008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67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0" grpId="0" animBg="1"/>
      <p:bldP spid="27" grpId="0" animBg="1"/>
      <p:bldP spid="28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768001"/>
              </p:ext>
            </p:extLst>
          </p:nvPr>
        </p:nvGraphicFramePr>
        <p:xfrm>
          <a:off x="1111250" y="1028700"/>
          <a:ext cx="5861050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46400" imgH="927100" progId="Equation.3">
                  <p:embed/>
                </p:oleObj>
              </mc:Choice>
              <mc:Fallback>
                <p:oleObj name="Equation" r:id="rId2" imgW="2946400" imgH="927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1028700"/>
                        <a:ext cx="5861050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066800" y="990600"/>
            <a:ext cx="1524000" cy="106680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66800" y="2057400"/>
            <a:ext cx="3429000" cy="106680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19400" y="990600"/>
            <a:ext cx="4114800" cy="1066800"/>
          </a:xfrm>
          <a:prstGeom prst="roundRect">
            <a:avLst/>
          </a:prstGeom>
          <a:solidFill>
            <a:srgbClr val="008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3276600"/>
            <a:ext cx="3962400" cy="1219200"/>
          </a:xfrm>
          <a:prstGeom prst="roundRect">
            <a:avLst/>
          </a:prstGeom>
          <a:solidFill>
            <a:srgbClr val="FF66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Separation of variables</a:t>
            </a:r>
          </a:p>
        </p:txBody>
      </p:sp>
      <p:graphicFrame>
        <p:nvGraphicFramePr>
          <p:cNvPr id="25600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066010"/>
              </p:ext>
            </p:extLst>
          </p:nvPr>
        </p:nvGraphicFramePr>
        <p:xfrm>
          <a:off x="927100" y="3409950"/>
          <a:ext cx="3840163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400" imgH="546100" progId="Equation.3">
                  <p:embed/>
                </p:oleObj>
              </mc:Choice>
              <mc:Fallback>
                <p:oleObj name="Equation" r:id="rId4" imgW="19304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3409950"/>
                        <a:ext cx="3840163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763297"/>
              </p:ext>
            </p:extLst>
          </p:nvPr>
        </p:nvGraphicFramePr>
        <p:xfrm>
          <a:off x="1141413" y="4840288"/>
          <a:ext cx="7356475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229100" imgH="901700" progId="Equation.3">
                  <p:embed/>
                </p:oleObj>
              </mc:Choice>
              <mc:Fallback>
                <p:oleObj name="Equation" r:id="rId6" imgW="4229100" imgH="901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4840288"/>
                        <a:ext cx="7356475" cy="157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4495800"/>
            <a:ext cx="8610600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3200400"/>
            <a:ext cx="67056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605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Separation of variables</a:t>
            </a:r>
          </a:p>
        </p:txBody>
      </p:sp>
      <p:graphicFrame>
        <p:nvGraphicFramePr>
          <p:cNvPr id="2590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370805"/>
              </p:ext>
            </p:extLst>
          </p:nvPr>
        </p:nvGraphicFramePr>
        <p:xfrm>
          <a:off x="1141413" y="1025525"/>
          <a:ext cx="7356475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29100" imgH="901700" progId="Equation.3">
                  <p:embed/>
                </p:oleObj>
              </mc:Choice>
              <mc:Fallback>
                <p:oleObj name="Equation" r:id="rId2" imgW="4229100" imgH="901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1025525"/>
                        <a:ext cx="7356475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812544"/>
              </p:ext>
            </p:extLst>
          </p:nvPr>
        </p:nvGraphicFramePr>
        <p:xfrm>
          <a:off x="1058863" y="4332288"/>
          <a:ext cx="7024687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38600" imgH="901700" progId="Equation.3">
                  <p:embed/>
                </p:oleObj>
              </mc:Choice>
              <mc:Fallback>
                <p:oleObj name="Equation" r:id="rId4" imgW="4038600" imgH="901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4332288"/>
                        <a:ext cx="7024687" cy="157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85800" y="4114800"/>
            <a:ext cx="23622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4114800"/>
            <a:ext cx="30480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4191000"/>
            <a:ext cx="30480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9672" y="5257800"/>
            <a:ext cx="30480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4952" y="5257800"/>
            <a:ext cx="30480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85166" y="2819400"/>
            <a:ext cx="3010834" cy="609600"/>
            <a:chOff x="3505200" y="2819400"/>
            <a:chExt cx="3276600" cy="609600"/>
          </a:xfrm>
        </p:grpSpPr>
        <p:sp>
          <p:nvSpPr>
            <p:cNvPr id="12" name="Rounded Rectangle 11"/>
            <p:cNvSpPr/>
            <p:nvPr/>
          </p:nvSpPr>
          <p:spPr>
            <a:xfrm>
              <a:off x="3505200" y="2819400"/>
              <a:ext cx="3276600" cy="609600"/>
            </a:xfrm>
            <a:prstGeom prst="roundRect">
              <a:avLst/>
            </a:prstGeom>
            <a:solidFill>
              <a:srgbClr val="FF66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71052" y="2895600"/>
              <a:ext cx="29930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prstClr val="black"/>
                  </a:solidFill>
                  <a:latin typeface="Georgia" pitchFamily="18" charset="0"/>
                </a:rPr>
                <a:t>Upon differentiation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570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09600" y="2895600"/>
            <a:ext cx="3657600" cy="1066800"/>
          </a:xfrm>
          <a:prstGeom prst="roundRect">
            <a:avLst/>
          </a:prstGeom>
          <a:solidFill>
            <a:srgbClr val="FF66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Separation of variables</a:t>
            </a:r>
          </a:p>
        </p:txBody>
      </p:sp>
      <p:graphicFrame>
        <p:nvGraphicFramePr>
          <p:cNvPr id="25908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395525"/>
              </p:ext>
            </p:extLst>
          </p:nvPr>
        </p:nvGraphicFramePr>
        <p:xfrm>
          <a:off x="1058863" y="979488"/>
          <a:ext cx="7024687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38600" imgH="901700" progId="Equation.3">
                  <p:embed/>
                </p:oleObj>
              </mc:Choice>
              <mc:Fallback>
                <p:oleObj name="Equation" r:id="rId2" imgW="4038600" imgH="901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979488"/>
                        <a:ext cx="7024687" cy="157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3" name="Object 7"/>
          <p:cNvGraphicFramePr>
            <a:graphicFrameLocks noChangeAspect="1"/>
          </p:cNvGraphicFramePr>
          <p:nvPr/>
        </p:nvGraphicFramePr>
        <p:xfrm>
          <a:off x="931862" y="3035300"/>
          <a:ext cx="318293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393700" progId="">
                  <p:embed/>
                </p:oleObj>
              </mc:Choice>
              <mc:Fallback>
                <p:oleObj name="Equation" r:id="rId4" imgW="1600200" imgH="3937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2" y="3035300"/>
                        <a:ext cx="3182938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777259"/>
              </p:ext>
            </p:extLst>
          </p:nvPr>
        </p:nvGraphicFramePr>
        <p:xfrm>
          <a:off x="915988" y="4541838"/>
          <a:ext cx="5942012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16300" imgH="889000" progId="Equation.3">
                  <p:embed/>
                </p:oleObj>
              </mc:Choice>
              <mc:Fallback>
                <p:oleObj name="Equation" r:id="rId6" imgW="34163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988" y="4541838"/>
                        <a:ext cx="5942012" cy="155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609600" y="4343400"/>
            <a:ext cx="1828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69756" y="4343400"/>
            <a:ext cx="2635644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5400" y="4419600"/>
            <a:ext cx="2635644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410200"/>
            <a:ext cx="2209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09800" y="5410200"/>
            <a:ext cx="2209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37634" y="1066800"/>
            <a:ext cx="762000" cy="60960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153366" y="1066800"/>
            <a:ext cx="762000" cy="60960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25166" y="1066800"/>
            <a:ext cx="762000" cy="60960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96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495800" y="4038600"/>
            <a:ext cx="4648200" cy="914400"/>
          </a:xfrm>
          <a:prstGeom prst="roundRect">
            <a:avLst/>
          </a:prstGeom>
          <a:solidFill>
            <a:srgbClr val="008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4114800"/>
            <a:ext cx="4114800" cy="9144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324600" y="1371600"/>
            <a:ext cx="2362200" cy="9144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05000" y="1371600"/>
            <a:ext cx="4191000" cy="914400"/>
          </a:xfrm>
          <a:prstGeom prst="roundRect">
            <a:avLst/>
          </a:prstGeom>
          <a:solidFill>
            <a:srgbClr val="008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6200" y="1371600"/>
            <a:ext cx="1600200" cy="9144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600" y="2895600"/>
            <a:ext cx="1828800" cy="45720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Separation of variables</a:t>
            </a:r>
          </a:p>
        </p:txBody>
      </p:sp>
      <p:graphicFrame>
        <p:nvGraphicFramePr>
          <p:cNvPr id="285702" name="Object 7"/>
          <p:cNvGraphicFramePr>
            <a:graphicFrameLocks noChangeAspect="1"/>
          </p:cNvGraphicFramePr>
          <p:nvPr/>
        </p:nvGraphicFramePr>
        <p:xfrm>
          <a:off x="838200" y="2895600"/>
          <a:ext cx="14906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8975" imgH="203112" progId="Equation.3">
                  <p:embed/>
                </p:oleObj>
              </mc:Choice>
              <mc:Fallback>
                <p:oleObj name="Equation" r:id="rId3" imgW="74897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95600"/>
                        <a:ext cx="149066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307413" y="5481935"/>
            <a:ext cx="569387" cy="461665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=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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2705" y="6096000"/>
            <a:ext cx="1738589" cy="430887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A constant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3581400"/>
            <a:ext cx="11296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Radial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2198" y="3581400"/>
            <a:ext cx="13716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Angular</a:t>
            </a:r>
          </a:p>
        </p:txBody>
      </p:sp>
      <p:graphicFrame>
        <p:nvGraphicFramePr>
          <p:cNvPr id="28570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73448"/>
              </p:ext>
            </p:extLst>
          </p:nvPr>
        </p:nvGraphicFramePr>
        <p:xfrm>
          <a:off x="255588" y="4035425"/>
          <a:ext cx="8736012" cy="926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13300" imgH="508000" progId="Equation.3">
                  <p:embed/>
                </p:oleObj>
              </mc:Choice>
              <mc:Fallback>
                <p:oleObj name="Equation" r:id="rId5" imgW="4813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8" y="4035425"/>
                        <a:ext cx="8736012" cy="9261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756988"/>
              </p:ext>
            </p:extLst>
          </p:nvPr>
        </p:nvGraphicFramePr>
        <p:xfrm>
          <a:off x="167204" y="1392238"/>
          <a:ext cx="8900596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826000" imgH="482600" progId="Equation.3">
                  <p:embed/>
                </p:oleObj>
              </mc:Choice>
              <mc:Fallback>
                <p:oleObj name="Equation" r:id="rId7" imgW="4826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04" y="1392238"/>
                        <a:ext cx="8900596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70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285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1" grpId="0" animBg="1"/>
      <p:bldP spid="12" grpId="0" animBg="1"/>
      <p:bldP spid="10" grpId="0" animBg="1"/>
      <p:bldP spid="7" grpId="0" animBg="1"/>
      <p:bldP spid="3" grpId="0" animBg="1"/>
      <p:bldP spid="16" grpId="0" animBg="1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752775"/>
              </p:ext>
            </p:extLst>
          </p:nvPr>
        </p:nvGraphicFramePr>
        <p:xfrm>
          <a:off x="977900" y="2114550"/>
          <a:ext cx="66040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14700" imgH="939800" progId="Equation.3">
                  <p:embed/>
                </p:oleObj>
              </mc:Choice>
              <mc:Fallback>
                <p:oleObj name="Equation" r:id="rId2" imgW="3314700" imgH="9398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114550"/>
                        <a:ext cx="6604000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6324600" y="3200400"/>
            <a:ext cx="1371600" cy="838200"/>
          </a:xfrm>
          <a:prstGeom prst="roundRect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81400" y="3200400"/>
            <a:ext cx="1143000" cy="6096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Hydrogen Atom</a:t>
            </a:r>
          </a:p>
        </p:txBody>
      </p:sp>
      <p:graphicFrame>
        <p:nvGraphicFramePr>
          <p:cNvPr id="17920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576058"/>
              </p:ext>
            </p:extLst>
          </p:nvPr>
        </p:nvGraphicFramePr>
        <p:xfrm>
          <a:off x="1103313" y="4470400"/>
          <a:ext cx="62738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49600" imgH="508000" progId="Equation.3">
                  <p:embed/>
                </p:oleObj>
              </mc:Choice>
              <mc:Fallback>
                <p:oleObj name="Equation" r:id="rId4" imgW="3149600" imgH="508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4470400"/>
                        <a:ext cx="62738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38200" y="4034135"/>
            <a:ext cx="3200400" cy="461665"/>
          </a:xfrm>
          <a:prstGeom prst="rect">
            <a:avLst/>
          </a:prstGeom>
          <a:solidFill>
            <a:srgbClr val="9BBB59">
              <a:alpha val="2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Schrödinger Equation</a:t>
            </a:r>
          </a:p>
        </p:txBody>
      </p:sp>
      <p:graphicFrame>
        <p:nvGraphicFramePr>
          <p:cNvPr id="1792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199200"/>
              </p:ext>
            </p:extLst>
          </p:nvPr>
        </p:nvGraphicFramePr>
        <p:xfrm>
          <a:off x="1103313" y="6273800"/>
          <a:ext cx="39989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06600" imgH="254000" progId="Equation.3">
                  <p:embed/>
                </p:oleObj>
              </mc:Choice>
              <mc:Fallback>
                <p:oleObj name="Equation" r:id="rId6" imgW="2006600" imgH="2540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6273800"/>
                        <a:ext cx="39989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925002"/>
              </p:ext>
            </p:extLst>
          </p:nvPr>
        </p:nvGraphicFramePr>
        <p:xfrm>
          <a:off x="965200" y="1009650"/>
          <a:ext cx="513715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78100" imgH="482600" progId="Equation.3">
                  <p:embed/>
                </p:oleObj>
              </mc:Choice>
              <mc:Fallback>
                <p:oleObj name="Equation" r:id="rId8" imgW="2578100" imgH="4826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009650"/>
                        <a:ext cx="513715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4784834" y="3200400"/>
            <a:ext cx="930166" cy="609600"/>
          </a:xfrm>
          <a:prstGeom prst="roundRect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5562600"/>
            <a:ext cx="4505511" cy="54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16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ded Corner 3"/>
          <p:cNvSpPr/>
          <p:nvPr/>
        </p:nvSpPr>
        <p:spPr>
          <a:xfrm>
            <a:off x="762000" y="3429000"/>
            <a:ext cx="4038600" cy="762000"/>
          </a:xfrm>
          <a:prstGeom prst="foldedCorner">
            <a:avLst/>
          </a:prstGeom>
          <a:solidFill>
            <a:srgbClr val="FFFF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60512"/>
              </p:ext>
            </p:extLst>
          </p:nvPr>
        </p:nvGraphicFramePr>
        <p:xfrm>
          <a:off x="963613" y="2514600"/>
          <a:ext cx="7554912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84600" imgH="419100" progId="Equation.3">
                  <p:embed/>
                </p:oleObj>
              </mc:Choice>
              <mc:Fallback>
                <p:oleObj name="Equation" r:id="rId2" imgW="3784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2514600"/>
                        <a:ext cx="7554912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841330"/>
              </p:ext>
            </p:extLst>
          </p:nvPr>
        </p:nvGraphicFramePr>
        <p:xfrm>
          <a:off x="939800" y="4165600"/>
          <a:ext cx="1925638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419100" progId="Equation.3">
                  <p:embed/>
                </p:oleObj>
              </mc:Choice>
              <mc:Fallback>
                <p:oleObj name="Equation" r:id="rId4" imgW="965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4165600"/>
                        <a:ext cx="1925638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668520"/>
              </p:ext>
            </p:extLst>
          </p:nvPr>
        </p:nvGraphicFramePr>
        <p:xfrm>
          <a:off x="1003300" y="5232400"/>
          <a:ext cx="2760663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84300" imgH="419100" progId="Equation.3">
                  <p:embed/>
                </p:oleObj>
              </mc:Choice>
              <mc:Fallback>
                <p:oleObj name="Equation" r:id="rId6" imgW="1384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5232400"/>
                        <a:ext cx="2760663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5" name="Object 5"/>
          <p:cNvGraphicFramePr>
            <a:graphicFrameLocks noChangeAspect="1"/>
          </p:cNvGraphicFramePr>
          <p:nvPr/>
        </p:nvGraphicFramePr>
        <p:xfrm>
          <a:off x="942975" y="3551238"/>
          <a:ext cx="561022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68600" imgH="203200" progId="Equation.3">
                  <p:embed/>
                </p:oleObj>
              </mc:Choice>
              <mc:Fallback>
                <p:oleObj name="Equation" r:id="rId8" imgW="2768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3551238"/>
                        <a:ext cx="5610225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914400" y="955222"/>
            <a:ext cx="7772400" cy="140697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Georgia" pitchFamily="18" charset="0"/>
              </a:rPr>
              <a:t>Time-dependent Schrodinger equation</a:t>
            </a:r>
          </a:p>
          <a:p>
            <a:endParaRPr lang="en-US" sz="1200" dirty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599981"/>
              </p:ext>
            </p:extLst>
          </p:nvPr>
        </p:nvGraphicFramePr>
        <p:xfrm>
          <a:off x="1143000" y="1310758"/>
          <a:ext cx="6362700" cy="1051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10" imgW="3187700" imgH="495300" progId="Equation.3">
                  <p:embed/>
                </p:oleObj>
              </mc:Choice>
              <mc:Fallback>
                <p:oleObj name="Formel" r:id="rId10" imgW="3187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10758"/>
                        <a:ext cx="6362700" cy="10514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/>
          <p:nvPr/>
        </p:nvSpPr>
        <p:spPr>
          <a:xfrm>
            <a:off x="2362200" y="0"/>
            <a:ext cx="502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 Equation</a:t>
            </a:r>
          </a:p>
        </p:txBody>
      </p:sp>
    </p:spTree>
    <p:extLst>
      <p:ext uri="{BB962C8B-B14F-4D97-AF65-F5344CB8AC3E}">
        <p14:creationId xmlns:p14="http://schemas.microsoft.com/office/powerpoint/2010/main" val="8300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770792"/>
              </p:ext>
            </p:extLst>
          </p:nvPr>
        </p:nvGraphicFramePr>
        <p:xfrm>
          <a:off x="952500" y="901700"/>
          <a:ext cx="6611938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14700" imgH="825500" progId="Equation.3">
                  <p:embed/>
                </p:oleObj>
              </mc:Choice>
              <mc:Fallback>
                <p:oleObj name="Equation" r:id="rId2" imgW="33147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901700"/>
                        <a:ext cx="6611938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988781"/>
              </p:ext>
            </p:extLst>
          </p:nvPr>
        </p:nvGraphicFramePr>
        <p:xfrm>
          <a:off x="1054100" y="2579688"/>
          <a:ext cx="25336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70000" imgH="482600" progId="Equation.3">
                  <p:embed/>
                </p:oleObj>
              </mc:Choice>
              <mc:Fallback>
                <p:oleObj name="Equation" r:id="rId4" imgW="1270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2579688"/>
                        <a:ext cx="25336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028382"/>
              </p:ext>
            </p:extLst>
          </p:nvPr>
        </p:nvGraphicFramePr>
        <p:xfrm>
          <a:off x="952500" y="3708400"/>
          <a:ext cx="2254250" cy="14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6" imgW="1130300" imgH="711200" progId="Equation.3">
                  <p:embed/>
                </p:oleObj>
              </mc:Choice>
              <mc:Fallback>
                <p:oleObj name="Formel" r:id="rId6" imgW="1130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3708400"/>
                        <a:ext cx="2254250" cy="141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685800" y="5537537"/>
            <a:ext cx="7772400" cy="101566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Georgia" pitchFamily="18" charset="0"/>
              </a:rPr>
              <a:t>LHS is a function of co-ordinates and RHS is function of time. If these two have to be equal then both functions must be equal to constant, say W</a:t>
            </a:r>
          </a:p>
        </p:txBody>
      </p:sp>
      <p:sp>
        <p:nvSpPr>
          <p:cNvPr id="7" name="Rectangle 2"/>
          <p:cNvSpPr/>
          <p:nvPr/>
        </p:nvSpPr>
        <p:spPr>
          <a:xfrm>
            <a:off x="2362200" y="0"/>
            <a:ext cx="502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 Equation</a:t>
            </a:r>
          </a:p>
        </p:txBody>
      </p:sp>
    </p:spTree>
    <p:extLst>
      <p:ext uri="{BB962C8B-B14F-4D97-AF65-F5344CB8AC3E}">
        <p14:creationId xmlns:p14="http://schemas.microsoft.com/office/powerpoint/2010/main" val="24339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574110"/>
              </p:ext>
            </p:extLst>
          </p:nvPr>
        </p:nvGraphicFramePr>
        <p:xfrm>
          <a:off x="1054100" y="952500"/>
          <a:ext cx="2760663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300" imgH="508000" progId="Equation.3">
                  <p:embed/>
                </p:oleObj>
              </mc:Choice>
              <mc:Fallback>
                <p:oleObj name="Equation" r:id="rId2" imgW="1384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952500"/>
                        <a:ext cx="2760663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969694"/>
              </p:ext>
            </p:extLst>
          </p:nvPr>
        </p:nvGraphicFramePr>
        <p:xfrm>
          <a:off x="965200" y="2084388"/>
          <a:ext cx="4232275" cy="192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20900" imgH="965200" progId="Equation.3">
                  <p:embed/>
                </p:oleObj>
              </mc:Choice>
              <mc:Fallback>
                <p:oleObj name="Equation" r:id="rId4" imgW="21209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2084388"/>
                        <a:ext cx="4232275" cy="192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/>
          <p:nvPr/>
        </p:nvGrpSpPr>
        <p:grpSpPr>
          <a:xfrm>
            <a:off x="895078" y="4876800"/>
            <a:ext cx="7772400" cy="1166813"/>
            <a:chOff x="914400" y="4419600"/>
            <a:chExt cx="7772400" cy="1166813"/>
          </a:xfrm>
          <a:solidFill>
            <a:srgbClr val="00B0F0"/>
          </a:solidFill>
        </p:grpSpPr>
        <p:sp>
          <p:nvSpPr>
            <p:cNvPr id="8" name="Rectangle 7"/>
            <p:cNvSpPr/>
            <p:nvPr/>
          </p:nvSpPr>
          <p:spPr>
            <a:xfrm>
              <a:off x="914400" y="4419600"/>
              <a:ext cx="7772400" cy="113877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Georgia" pitchFamily="18" charset="0"/>
                </a:rPr>
                <a:t>The solution of the differential equation</a:t>
              </a:r>
            </a:p>
            <a:p>
              <a:endParaRPr lang="en-US" sz="2400" dirty="0">
                <a:solidFill>
                  <a:schemeClr val="tx1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schemeClr val="tx1"/>
                </a:solidFill>
                <a:latin typeface="Georgia" pitchFamily="18" charset="0"/>
              </a:endParaRPr>
            </a:p>
          </p:txBody>
        </p:sp>
        <p:graphicFrame>
          <p:nvGraphicFramePr>
            <p:cNvPr id="136201" name="Object 9"/>
            <p:cNvGraphicFramePr>
              <a:graphicFrameLocks noChangeAspect="1"/>
            </p:cNvGraphicFramePr>
            <p:nvPr/>
          </p:nvGraphicFramePr>
          <p:xfrm>
            <a:off x="954088" y="4800600"/>
            <a:ext cx="4406900" cy="785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el" r:id="rId6" imgW="2209800" imgH="393700" progId="Equation.3">
                    <p:embed/>
                  </p:oleObj>
                </mc:Choice>
                <mc:Fallback>
                  <p:oleObj name="Formel" r:id="rId6" imgW="22098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4088" y="4800600"/>
                          <a:ext cx="4406900" cy="785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/>
          <p:cNvSpPr/>
          <p:nvPr/>
        </p:nvSpPr>
        <p:spPr>
          <a:xfrm>
            <a:off x="4953000" y="3733799"/>
            <a:ext cx="3905522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  <a:latin typeface="Georgia" pitchFamily="18" charset="0"/>
              </a:rPr>
              <a:t>Separation of variables</a:t>
            </a:r>
          </a:p>
        </p:txBody>
      </p:sp>
      <p:sp>
        <p:nvSpPr>
          <p:cNvPr id="10" name="Rectangle 2"/>
          <p:cNvSpPr/>
          <p:nvPr/>
        </p:nvSpPr>
        <p:spPr>
          <a:xfrm>
            <a:off x="2362200" y="0"/>
            <a:ext cx="502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 Equation</a:t>
            </a:r>
          </a:p>
        </p:txBody>
      </p:sp>
    </p:spTree>
    <p:extLst>
      <p:ext uri="{BB962C8B-B14F-4D97-AF65-F5344CB8AC3E}">
        <p14:creationId xmlns:p14="http://schemas.microsoft.com/office/powerpoint/2010/main" val="332212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85800" y="1905000"/>
            <a:ext cx="5105400" cy="990600"/>
          </a:xfrm>
          <a:prstGeom prst="roundRect">
            <a:avLst/>
          </a:prstGeom>
          <a:solidFill>
            <a:srgbClr val="008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5800" y="914400"/>
            <a:ext cx="5105400" cy="99060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Separation of variables</a:t>
            </a:r>
          </a:p>
        </p:txBody>
      </p:sp>
      <p:graphicFrame>
        <p:nvGraphicFramePr>
          <p:cNvPr id="28877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947157"/>
              </p:ext>
            </p:extLst>
          </p:nvPr>
        </p:nvGraphicFramePr>
        <p:xfrm>
          <a:off x="1046163" y="1131888"/>
          <a:ext cx="4551362" cy="166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16200" imgH="952500" progId="Equation.3">
                  <p:embed/>
                </p:oleObj>
              </mc:Choice>
              <mc:Fallback>
                <p:oleObj name="Equation" r:id="rId2" imgW="26162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1131888"/>
                        <a:ext cx="4551362" cy="166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120140" y="1219200"/>
            <a:ext cx="24904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Radial equation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06824" y="2209800"/>
            <a:ext cx="2732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Angular equation</a:t>
            </a:r>
          </a:p>
        </p:txBody>
      </p:sp>
    </p:spTree>
    <p:extLst>
      <p:ext uri="{BB962C8B-B14F-4D97-AF65-F5344CB8AC3E}">
        <p14:creationId xmlns:p14="http://schemas.microsoft.com/office/powerpoint/2010/main" val="3314736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120140" y="1219200"/>
            <a:ext cx="24904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Radial equation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81000" y="5683250"/>
            <a:ext cx="4114800" cy="99060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083116"/>
              </p:ext>
            </p:extLst>
          </p:nvPr>
        </p:nvGraphicFramePr>
        <p:xfrm>
          <a:off x="517525" y="5791200"/>
          <a:ext cx="37115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33600" imgH="482600" progId="Equation.3">
                  <p:embed/>
                </p:oleObj>
              </mc:Choice>
              <mc:Fallback>
                <p:oleObj name="Equation" r:id="rId2" imgW="2133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" y="5791200"/>
                        <a:ext cx="3711575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609600" y="4648200"/>
            <a:ext cx="3581400" cy="76200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19600" y="4648200"/>
            <a:ext cx="1143000" cy="762000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5800" y="1905000"/>
            <a:ext cx="5105400" cy="990600"/>
          </a:xfrm>
          <a:prstGeom prst="roundRect">
            <a:avLst/>
          </a:prstGeom>
          <a:solidFill>
            <a:srgbClr val="008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9600" y="3581400"/>
            <a:ext cx="5105400" cy="457200"/>
          </a:xfrm>
          <a:prstGeom prst="roundRect">
            <a:avLst/>
          </a:prstGeom>
          <a:solidFill>
            <a:srgbClr val="3366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5800" y="914400"/>
            <a:ext cx="5105400" cy="9906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Separation of variables</a:t>
            </a:r>
          </a:p>
        </p:txBody>
      </p:sp>
      <p:graphicFrame>
        <p:nvGraphicFramePr>
          <p:cNvPr id="28877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615039"/>
              </p:ext>
            </p:extLst>
          </p:nvPr>
        </p:nvGraphicFramePr>
        <p:xfrm>
          <a:off x="844549" y="3581400"/>
          <a:ext cx="487045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51100" imgH="228600" progId="">
                  <p:embed/>
                </p:oleObj>
              </mc:Choice>
              <mc:Fallback>
                <p:oleObj name="Equation" r:id="rId4" imgW="245110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49" y="3581400"/>
                        <a:ext cx="4870451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148915"/>
              </p:ext>
            </p:extLst>
          </p:nvPr>
        </p:nvGraphicFramePr>
        <p:xfrm>
          <a:off x="838200" y="4572000"/>
          <a:ext cx="4529138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03500" imgH="444500" progId="Equation.3">
                  <p:embed/>
                </p:oleObj>
              </mc:Choice>
              <mc:Fallback>
                <p:oleObj name="Equation" r:id="rId6" imgW="2603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572000"/>
                        <a:ext cx="4529138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584651"/>
              </p:ext>
            </p:extLst>
          </p:nvPr>
        </p:nvGraphicFramePr>
        <p:xfrm>
          <a:off x="1046163" y="1131888"/>
          <a:ext cx="4551362" cy="166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16200" imgH="952500" progId="Equation.3">
                  <p:embed/>
                </p:oleObj>
              </mc:Choice>
              <mc:Fallback>
                <p:oleObj name="Equation" r:id="rId8" imgW="26162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1131888"/>
                        <a:ext cx="4551362" cy="166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623112" y="829550"/>
            <a:ext cx="5279952" cy="1066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105400" y="5674470"/>
            <a:ext cx="3429000" cy="990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91509"/>
              </p:ext>
            </p:extLst>
          </p:nvPr>
        </p:nvGraphicFramePr>
        <p:xfrm>
          <a:off x="5235575" y="5793533"/>
          <a:ext cx="150177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600" imgH="457200" progId="Equation.3">
                  <p:embed/>
                </p:oleObj>
              </mc:Choice>
              <mc:Fallback>
                <p:oleObj name="Equation" r:id="rId10" imgW="863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5793533"/>
                        <a:ext cx="1501775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106824" y="2209800"/>
            <a:ext cx="2732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Angular equation</a:t>
            </a:r>
          </a:p>
        </p:txBody>
      </p:sp>
    </p:spTree>
    <p:extLst>
      <p:ext uri="{BB962C8B-B14F-4D97-AF65-F5344CB8AC3E}">
        <p14:creationId xmlns:p14="http://schemas.microsoft.com/office/powerpoint/2010/main" val="221307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8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 animBg="1"/>
      <p:bldP spid="12" grpId="0" animBg="1"/>
      <p:bldP spid="13" grpId="0" animBg="1"/>
      <p:bldP spid="10" grpId="0" animBg="1"/>
      <p:bldP spid="8" grpId="0" animBg="1"/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85800" y="1143000"/>
            <a:ext cx="5105400" cy="99060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5800" y="2209800"/>
            <a:ext cx="5105400" cy="99060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5800" y="3276600"/>
            <a:ext cx="5105400" cy="990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6522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387753"/>
              </p:ext>
            </p:extLst>
          </p:nvPr>
        </p:nvGraphicFramePr>
        <p:xfrm>
          <a:off x="1111250" y="1262063"/>
          <a:ext cx="428783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63800" imgH="482600" progId="Equation.3">
                  <p:embed/>
                </p:oleObj>
              </mc:Choice>
              <mc:Fallback>
                <p:oleObj name="Equation" r:id="rId2" imgW="2463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1262063"/>
                        <a:ext cx="4287838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325066"/>
              </p:ext>
            </p:extLst>
          </p:nvPr>
        </p:nvGraphicFramePr>
        <p:xfrm>
          <a:off x="1014413" y="2325688"/>
          <a:ext cx="3711575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33600" imgH="482600" progId="Equation.3">
                  <p:embed/>
                </p:oleObj>
              </mc:Choice>
              <mc:Fallback>
                <p:oleObj name="Equation" r:id="rId4" imgW="2133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2325688"/>
                        <a:ext cx="3711575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Separation of 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800600"/>
            <a:ext cx="6096000" cy="461665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The three variables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,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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and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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are separated</a:t>
            </a:r>
            <a:endParaRPr lang="en-US" sz="2400" baseline="300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94326"/>
              </p:ext>
            </p:extLst>
          </p:nvPr>
        </p:nvGraphicFramePr>
        <p:xfrm>
          <a:off x="882650" y="3403600"/>
          <a:ext cx="15017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600" imgH="457200" progId="Equation.3">
                  <p:embed/>
                </p:oleObj>
              </mc:Choice>
              <mc:Fallback>
                <p:oleObj name="Equation" r:id="rId6" imgW="863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3403600"/>
                        <a:ext cx="1501775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1418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715000" y="1066800"/>
            <a:ext cx="3048000" cy="83820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8600" y="1066800"/>
            <a:ext cx="3048000" cy="83820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Solution to 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charset="2"/>
                <a:cs typeface="Symbol" charset="2"/>
                <a:sym typeface="Symbol"/>
              </a:rPr>
              <a:t>f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2539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474921"/>
              </p:ext>
            </p:extLst>
          </p:nvPr>
        </p:nvGraphicFramePr>
        <p:xfrm>
          <a:off x="381000" y="990600"/>
          <a:ext cx="279558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09700" imgH="457200" progId="Equation.3">
                  <p:embed/>
                </p:oleObj>
              </mc:Choice>
              <mc:Fallback>
                <p:oleObj name="Equation" r:id="rId2" imgW="1409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990600"/>
                        <a:ext cx="2795587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04800" y="2057400"/>
            <a:ext cx="4343400" cy="46166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Trial solution: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863903"/>
              </p:ext>
            </p:extLst>
          </p:nvPr>
        </p:nvGraphicFramePr>
        <p:xfrm>
          <a:off x="2673350" y="2057400"/>
          <a:ext cx="18224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28600" progId="">
                  <p:embed/>
                </p:oleObj>
              </mc:Choice>
              <mc:Fallback>
                <p:oleObj name="Equation" r:id="rId4" imgW="91440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350" y="2057400"/>
                        <a:ext cx="18224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52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516690"/>
              </p:ext>
            </p:extLst>
          </p:nvPr>
        </p:nvGraphicFramePr>
        <p:xfrm>
          <a:off x="6553200" y="1828800"/>
          <a:ext cx="1509712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62000" imgH="457200" progId="Equation.3">
                  <p:embed/>
                </p:oleObj>
              </mc:Choice>
              <mc:Fallback>
                <p:oleObj name="Equation" r:id="rId6" imgW="762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828800"/>
                        <a:ext cx="1509712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5229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2967335"/>
            <a:ext cx="271462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0"/>
          <p:cNvGrpSpPr/>
          <p:nvPr/>
        </p:nvGrpSpPr>
        <p:grpSpPr>
          <a:xfrm>
            <a:off x="3886200" y="2895600"/>
            <a:ext cx="5181600" cy="2286000"/>
            <a:chOff x="1600200" y="1295400"/>
            <a:chExt cx="5181600" cy="2286000"/>
          </a:xfrm>
        </p:grpSpPr>
        <p:grpSp>
          <p:nvGrpSpPr>
            <p:cNvPr id="4" name="Group 8"/>
            <p:cNvGrpSpPr/>
            <p:nvPr/>
          </p:nvGrpSpPr>
          <p:grpSpPr>
            <a:xfrm>
              <a:off x="1600200" y="1295400"/>
              <a:ext cx="2438400" cy="1371600"/>
              <a:chOff x="1600200" y="1295400"/>
              <a:chExt cx="2438400" cy="1371600"/>
            </a:xfrm>
          </p:grpSpPr>
          <p:sp>
            <p:nvSpPr>
              <p:cNvPr id="28" name="Rectangle 3"/>
              <p:cNvSpPr/>
              <p:nvPr/>
            </p:nvSpPr>
            <p:spPr>
              <a:xfrm>
                <a:off x="1828800" y="12954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" name="Rectangle 4"/>
              <p:cNvSpPr/>
              <p:nvPr/>
            </p:nvSpPr>
            <p:spPr>
              <a:xfrm>
                <a:off x="3048000" y="1905000"/>
                <a:ext cx="685800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27" name="Picture 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12500" t="2703" r="7500" b="51351"/>
              <a:stretch>
                <a:fillRect/>
              </a:stretch>
            </p:blipFill>
            <p:spPr bwMode="auto">
              <a:xfrm>
                <a:off x="1600200" y="1371600"/>
                <a:ext cx="2438400" cy="129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" name="Group 7"/>
            <p:cNvGrpSpPr/>
            <p:nvPr/>
          </p:nvGrpSpPr>
          <p:grpSpPr>
            <a:xfrm>
              <a:off x="1828800" y="1371600"/>
              <a:ext cx="4953000" cy="2209800"/>
              <a:chOff x="533400" y="3505200"/>
              <a:chExt cx="4953000" cy="22098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33400" y="49530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600200" y="5486400"/>
                <a:ext cx="685800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12500" t="54054" r="7500"/>
              <a:stretch>
                <a:fillRect/>
              </a:stretch>
            </p:blipFill>
            <p:spPr bwMode="auto">
              <a:xfrm>
                <a:off x="3048000" y="3505200"/>
                <a:ext cx="2438400" cy="129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2" name="Rectangle 11"/>
          <p:cNvSpPr/>
          <p:nvPr/>
        </p:nvSpPr>
        <p:spPr>
          <a:xfrm>
            <a:off x="3886200" y="4667071"/>
            <a:ext cx="4953000" cy="1015663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Wavefunction has to be continuous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27341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206839"/>
              </p:ext>
            </p:extLst>
          </p:nvPr>
        </p:nvGraphicFramePr>
        <p:xfrm>
          <a:off x="4800600" y="5181600"/>
          <a:ext cx="267811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20227" imgH="203112" progId="">
                  <p:embed/>
                </p:oleObj>
              </mc:Choice>
              <mc:Fallback>
                <p:oleObj name="Equation" r:id="rId10" imgW="1320227" imgH="20311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181600"/>
                        <a:ext cx="2678113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228600" y="5253335"/>
            <a:ext cx="32766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‘</a:t>
            </a:r>
            <a:r>
              <a:rPr lang="el-GR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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’ ranges from 0 to 2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906405"/>
              </p:ext>
            </p:extLst>
          </p:nvPr>
        </p:nvGraphicFramePr>
        <p:xfrm>
          <a:off x="6070600" y="981950"/>
          <a:ext cx="2463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31900" imgH="457200" progId="Equation.3">
                  <p:embed/>
                </p:oleObj>
              </mc:Choice>
              <mc:Fallback>
                <p:oleObj name="Equation" r:id="rId12" imgW="1231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70600" y="981950"/>
                        <a:ext cx="24638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/>
          <p:cNvSpPr/>
          <p:nvPr/>
        </p:nvSpPr>
        <p:spPr>
          <a:xfrm>
            <a:off x="3810000" y="1371600"/>
            <a:ext cx="13716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0" y="2819400"/>
            <a:ext cx="533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77000" y="2870493"/>
            <a:ext cx="533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86200" y="6015335"/>
            <a:ext cx="4953000" cy="46166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/>
                <a:cs typeface="Georgia"/>
              </a:rPr>
              <a:t>Periodic Boundary  Condition</a:t>
            </a:r>
          </a:p>
        </p:txBody>
      </p:sp>
    </p:spTree>
    <p:extLst>
      <p:ext uri="{BB962C8B-B14F-4D97-AF65-F5344CB8AC3E}">
        <p14:creationId xmlns:p14="http://schemas.microsoft.com/office/powerpoint/2010/main" val="667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8" grpId="0" animBg="1"/>
      <p:bldP spid="8" grpId="1" animBg="1"/>
      <p:bldP spid="12" grpId="0" animBg="1"/>
      <p:bldP spid="21" grpId="0" animBg="1"/>
      <p:bldP spid="21" grpId="1" animBg="1"/>
      <p:bldP spid="7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47800" y="3699808"/>
            <a:ext cx="6248400" cy="1261884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True only if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=0, 1, 2, 3, 4,….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What kind of information does </a:t>
            </a:r>
            <a:r>
              <a:rPr lang="en-US" sz="2800" dirty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F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contain?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Solution to 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charset="2"/>
                <a:cs typeface="Symbol" charset="2"/>
                <a:sym typeface="Symbol"/>
              </a:rPr>
              <a:t>f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2652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524112"/>
              </p:ext>
            </p:extLst>
          </p:nvPr>
        </p:nvGraphicFramePr>
        <p:xfrm>
          <a:off x="1150938" y="1600200"/>
          <a:ext cx="677386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16300" imgH="469900" progId="Equation.3">
                  <p:embed/>
                </p:oleObj>
              </mc:Choice>
              <mc:Fallback>
                <p:oleObj name="Equation" r:id="rId2" imgW="3416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1600200"/>
                        <a:ext cx="6773862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4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412877"/>
              </p:ext>
            </p:extLst>
          </p:nvPr>
        </p:nvGraphicFramePr>
        <p:xfrm>
          <a:off x="939800" y="990600"/>
          <a:ext cx="262572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400" imgH="203200" progId="Equation.3">
                  <p:embed/>
                </p:oleObj>
              </mc:Choice>
              <mc:Fallback>
                <p:oleObj name="Equation" r:id="rId4" imgW="1295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990600"/>
                        <a:ext cx="2625725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62000" y="1143000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80020" y="2814935"/>
            <a:ext cx="3853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Georgia"/>
                <a:cs typeface="Georgia"/>
              </a:rPr>
              <a:t>cos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(2</a:t>
            </a:r>
            <a:r>
              <a:rPr lang="en-US" sz="2400" i="1" dirty="0">
                <a:solidFill>
                  <a:prstClr val="black"/>
                </a:solidFill>
                <a:latin typeface="Symbol" charset="2"/>
                <a:cs typeface="Symbol" charset="2"/>
              </a:rPr>
              <a:t>p</a:t>
            </a:r>
            <a:r>
              <a:rPr lang="en-US" sz="2400" i="1" dirty="0">
                <a:solidFill>
                  <a:prstClr val="black"/>
                </a:solidFill>
                <a:latin typeface="Georgia"/>
                <a:cs typeface="Georgia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) </a:t>
            </a:r>
            <a:r>
              <a:rPr lang="en-US" sz="2400" u="sng" dirty="0">
                <a:solidFill>
                  <a:prstClr val="black"/>
                </a:solidFill>
                <a:latin typeface="Georgia"/>
                <a:cs typeface="Georgia"/>
              </a:rPr>
              <a:t>+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Georgia"/>
                <a:cs typeface="Georgia"/>
              </a:rPr>
              <a:t>i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sin (2</a:t>
            </a:r>
            <a:r>
              <a:rPr lang="en-US" sz="2400" i="1" dirty="0">
                <a:solidFill>
                  <a:prstClr val="black"/>
                </a:solidFill>
                <a:latin typeface="Symbol" charset="2"/>
                <a:cs typeface="Symbol" charset="2"/>
              </a:rPr>
              <a:t>p</a:t>
            </a:r>
            <a:r>
              <a:rPr lang="en-US" sz="2400" i="1" dirty="0">
                <a:solidFill>
                  <a:prstClr val="black"/>
                </a:solidFill>
                <a:latin typeface="Georgia"/>
                <a:cs typeface="Georgia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) = 1 </a:t>
            </a:r>
          </a:p>
        </p:txBody>
      </p:sp>
      <p:sp>
        <p:nvSpPr>
          <p:cNvPr id="5" name="Curved Right Arrow 4"/>
          <p:cNvSpPr/>
          <p:nvPr/>
        </p:nvSpPr>
        <p:spPr>
          <a:xfrm>
            <a:off x="7467600" y="5638800"/>
            <a:ext cx="457200" cy="762000"/>
          </a:xfrm>
          <a:prstGeom prst="curvedRightArrow">
            <a:avLst>
              <a:gd name="adj1" fmla="val 6155"/>
              <a:gd name="adj2" fmla="val 50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106943" y="3138495"/>
            <a:ext cx="2042037" cy="3647770"/>
            <a:chOff x="7106943" y="3138495"/>
            <a:chExt cx="2042037" cy="3647770"/>
          </a:xfrm>
        </p:grpSpPr>
        <p:grpSp>
          <p:nvGrpSpPr>
            <p:cNvPr id="25" name="Group 24"/>
            <p:cNvGrpSpPr/>
            <p:nvPr/>
          </p:nvGrpSpPr>
          <p:grpSpPr>
            <a:xfrm>
              <a:off x="7391400" y="3505200"/>
              <a:ext cx="1524000" cy="3124200"/>
              <a:chOff x="2819400" y="3276600"/>
              <a:chExt cx="1524000" cy="31242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H="1" flipV="1">
                <a:off x="2895600" y="5257800"/>
                <a:ext cx="1447800" cy="457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2819400" y="5715000"/>
                <a:ext cx="1524000" cy="685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343400" y="3276600"/>
                <a:ext cx="0" cy="2438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7201177" y="5177135"/>
              <a:ext cx="418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4F81BD"/>
                  </a:solidFill>
                  <a:latin typeface="Georgia"/>
                  <a:cs typeface="Georgia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06943" y="6324600"/>
              <a:ext cx="43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4F81BD"/>
                  </a:solidFill>
                  <a:latin typeface="Georgia"/>
                  <a:cs typeface="Georgia"/>
                </a:rPr>
                <a:t>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747740" y="3138495"/>
              <a:ext cx="401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4F81BD"/>
                  </a:solidFill>
                  <a:latin typeface="Georgia"/>
                  <a:cs typeface="Georgia"/>
                </a:rPr>
                <a:t>z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33400" y="5334000"/>
            <a:ext cx="5681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F81BD">
                    <a:lumMod val="75000"/>
                  </a:srgbClr>
                </a:solidFill>
                <a:latin typeface="Georgia"/>
                <a:cs typeface="Georgia"/>
              </a:rPr>
              <a:t>Change in </a:t>
            </a:r>
            <a:r>
              <a:rPr lang="en-US" sz="2400" i="1" dirty="0">
                <a:solidFill>
                  <a:srgbClr val="4F81BD">
                    <a:lumMod val="75000"/>
                  </a:srgbClr>
                </a:solidFill>
                <a:latin typeface="Symbol" charset="2"/>
                <a:cs typeface="Symbol" charset="2"/>
              </a:rPr>
              <a:t>f</a:t>
            </a:r>
            <a:r>
              <a:rPr lang="en-US" sz="2400" dirty="0">
                <a:solidFill>
                  <a:srgbClr val="4F81BD">
                    <a:lumMod val="75000"/>
                  </a:srgbClr>
                </a:solidFill>
                <a:latin typeface="Georgia"/>
                <a:cs typeface="Georgia"/>
              </a:rPr>
              <a:t>: 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Circular motion in </a:t>
            </a:r>
            <a:r>
              <a:rPr lang="en-US" sz="2400" i="1" dirty="0" err="1">
                <a:solidFill>
                  <a:prstClr val="black"/>
                </a:solidFill>
                <a:latin typeface="Georgia"/>
                <a:cs typeface="Georgia"/>
              </a:rPr>
              <a:t>xy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plane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3737" y="6015335"/>
            <a:ext cx="559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4F81BD">
                    <a:lumMod val="75000"/>
                  </a:srgbClr>
                </a:solidFill>
                <a:latin typeface="Georgia"/>
                <a:cs typeface="Georgia"/>
              </a:rPr>
              <a:t>z </a:t>
            </a:r>
            <a:r>
              <a:rPr lang="en-US" sz="2400" dirty="0">
                <a:solidFill>
                  <a:srgbClr val="4F81BD">
                    <a:lumMod val="75000"/>
                  </a:srgbClr>
                </a:solidFill>
                <a:latin typeface="Georgia"/>
                <a:cs typeface="Georgia"/>
              </a:rPr>
              <a:t>– component of angular momentum? </a:t>
            </a:r>
            <a:endParaRPr lang="en-US" sz="2400" dirty="0">
              <a:solidFill>
                <a:prstClr val="black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1605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animBg="1" autoUpdateAnimBg="0"/>
      <p:bldP spid="3" grpId="0"/>
      <p:bldP spid="5" grpId="0" animBg="1"/>
      <p:bldP spid="28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8600" y="3886200"/>
            <a:ext cx="4343400" cy="914400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095637"/>
              </p:ext>
            </p:extLst>
          </p:nvPr>
        </p:nvGraphicFramePr>
        <p:xfrm>
          <a:off x="281602" y="3886200"/>
          <a:ext cx="787179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584200" progId="Word.Document.12">
                  <p:embed/>
                </p:oleObj>
              </mc:Choice>
              <mc:Fallback>
                <p:oleObj name="Document" r:id="rId2" imgW="54864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602" y="3886200"/>
                        <a:ext cx="7871798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ounded Rectangular Callout 25"/>
          <p:cNvSpPr/>
          <p:nvPr/>
        </p:nvSpPr>
        <p:spPr>
          <a:xfrm>
            <a:off x="3276600" y="3124200"/>
            <a:ext cx="1828800" cy="609600"/>
          </a:xfrm>
          <a:prstGeom prst="wedgeRoundRectCallout">
            <a:avLst>
              <a:gd name="adj1" fmla="val 82755"/>
              <a:gd name="adj2" fmla="val 97222"/>
              <a:gd name="adj3" fmla="val 16667"/>
            </a:avLst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Angular momentum: from classical to quantum picture 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43000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251927"/>
              </p:ext>
            </p:extLst>
          </p:nvPr>
        </p:nvGraphicFramePr>
        <p:xfrm>
          <a:off x="3685309" y="1219200"/>
          <a:ext cx="698269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486400" imgH="419100" progId="Word.Document.12">
                  <p:embed/>
                </p:oleObj>
              </mc:Choice>
              <mc:Fallback>
                <p:oleObj name="Document" r:id="rId4" imgW="54864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5309" y="1219200"/>
                        <a:ext cx="6982691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241148"/>
              </p:ext>
            </p:extLst>
          </p:nvPr>
        </p:nvGraphicFramePr>
        <p:xfrm>
          <a:off x="990600" y="2590800"/>
          <a:ext cx="6483350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486400" imgH="876300" progId="Word.Document.12">
                  <p:embed/>
                </p:oleObj>
              </mc:Choice>
              <mc:Fallback>
                <p:oleObj name="Document" r:id="rId6" imgW="5486400" imgH="87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2590800"/>
                        <a:ext cx="6483350" cy="1036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268548"/>
              </p:ext>
            </p:extLst>
          </p:nvPr>
        </p:nvGraphicFramePr>
        <p:xfrm>
          <a:off x="4038600" y="1828800"/>
          <a:ext cx="6400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5486400" imgH="457200" progId="Word.Document.12">
                  <p:embed/>
                </p:oleObj>
              </mc:Choice>
              <mc:Fallback>
                <p:oleObj name="Document" r:id="rId8" imgW="5486400" imgH="457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38600" y="1828800"/>
                        <a:ext cx="64008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075912"/>
              </p:ext>
            </p:extLst>
          </p:nvPr>
        </p:nvGraphicFramePr>
        <p:xfrm>
          <a:off x="-990600" y="1143000"/>
          <a:ext cx="6440557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486400" imgH="1168400" progId="Word.Document.12">
                  <p:embed/>
                </p:oleObj>
              </mc:Choice>
              <mc:Fallback>
                <p:oleObj name="Document" r:id="rId10" imgW="5486400" imgH="116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990600" y="1143000"/>
                        <a:ext cx="6440557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724857"/>
              </p:ext>
            </p:extLst>
          </p:nvPr>
        </p:nvGraphicFramePr>
        <p:xfrm>
          <a:off x="-23198" y="4953000"/>
          <a:ext cx="787179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2" imgW="5486400" imgH="584200" progId="Word.Document.12">
                  <p:embed/>
                </p:oleObj>
              </mc:Choice>
              <mc:Fallback>
                <p:oleObj name="Document" r:id="rId12" imgW="54864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23198" y="4953000"/>
                        <a:ext cx="7871798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90217"/>
              </p:ext>
            </p:extLst>
          </p:nvPr>
        </p:nvGraphicFramePr>
        <p:xfrm>
          <a:off x="6225202" y="4953000"/>
          <a:ext cx="787179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4" imgW="5486400" imgH="584200" progId="Word.Document.12">
                  <p:embed/>
                </p:oleObj>
              </mc:Choice>
              <mc:Fallback>
                <p:oleObj name="Document" r:id="rId14" imgW="54864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25202" y="4953000"/>
                        <a:ext cx="7871798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Notched Right Arrow 20"/>
          <p:cNvSpPr/>
          <p:nvPr/>
        </p:nvSpPr>
        <p:spPr>
          <a:xfrm>
            <a:off x="4267200" y="5181600"/>
            <a:ext cx="609600" cy="22860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Notched Right Arrow 26"/>
          <p:cNvSpPr/>
          <p:nvPr/>
        </p:nvSpPr>
        <p:spPr>
          <a:xfrm>
            <a:off x="5105400" y="5181600"/>
            <a:ext cx="609600" cy="22860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28800" y="1143000"/>
            <a:ext cx="25908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638800" y="1066800"/>
            <a:ext cx="32766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52600" y="2590800"/>
            <a:ext cx="54102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019800" y="4953000"/>
            <a:ext cx="2209800" cy="914400"/>
          </a:xfrm>
          <a:prstGeom prst="roundRect">
            <a:avLst/>
          </a:prstGeom>
          <a:solidFill>
            <a:srgbClr val="FF66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69098" y="6096000"/>
            <a:ext cx="3326902" cy="584776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Is </a:t>
            </a:r>
            <a:r>
              <a:rPr lang="en-US" sz="3200" dirty="0">
                <a:solidFill>
                  <a:prstClr val="black"/>
                </a:solidFill>
                <a:latin typeface="Symbol" charset="2"/>
                <a:cs typeface="Symbol" charset="2"/>
              </a:rPr>
              <a:t>F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an </a:t>
            </a:r>
            <a:r>
              <a:rPr lang="en-US" sz="2400" dirty="0" err="1">
                <a:solidFill>
                  <a:prstClr val="black"/>
                </a:solidFill>
                <a:latin typeface="Georgia"/>
                <a:cs typeface="Georgia"/>
              </a:rPr>
              <a:t>eigenfunction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?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465350"/>
              </p:ext>
            </p:extLst>
          </p:nvPr>
        </p:nvGraphicFramePr>
        <p:xfrm>
          <a:off x="2584450" y="3740150"/>
          <a:ext cx="648335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6" imgW="5486400" imgH="533400" progId="Word.Document.12">
                  <p:embed/>
                </p:oleObj>
              </mc:Choice>
              <mc:Fallback>
                <p:oleObj name="Document" r:id="rId16" imgW="5486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84450" y="3740150"/>
                        <a:ext cx="6483350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70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  <p:bldP spid="21" grpId="0" animBg="1"/>
      <p:bldP spid="27" grpId="0" animBg="1"/>
      <p:bldP spid="23" grpId="0" animBg="1"/>
      <p:bldP spid="29" grpId="0" animBg="1"/>
      <p:bldP spid="30" grpId="0" animBg="1"/>
      <p:bldP spid="33" grpId="0" animBg="1"/>
      <p:bldP spid="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947755"/>
              </p:ext>
            </p:extLst>
          </p:nvPr>
        </p:nvGraphicFramePr>
        <p:xfrm>
          <a:off x="762000" y="2286000"/>
          <a:ext cx="787179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584200" progId="Word.Document.12">
                  <p:embed/>
                </p:oleObj>
              </mc:Choice>
              <mc:Fallback>
                <p:oleObj name="Document" r:id="rId2" imgW="54864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0" y="2286000"/>
                        <a:ext cx="7871798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ounded Rectangular Callout 37"/>
          <p:cNvSpPr/>
          <p:nvPr/>
        </p:nvSpPr>
        <p:spPr>
          <a:xfrm>
            <a:off x="6019800" y="2362200"/>
            <a:ext cx="838200" cy="609600"/>
          </a:xfrm>
          <a:prstGeom prst="wedgeRoundRectCallout">
            <a:avLst>
              <a:gd name="adj1" fmla="val -122094"/>
              <a:gd name="adj2" fmla="val 72222"/>
              <a:gd name="adj3" fmla="val 16667"/>
            </a:avLst>
          </a:prstGeom>
          <a:solidFill>
            <a:schemeClr val="accent1"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3400" y="990600"/>
            <a:ext cx="2209800" cy="914400"/>
          </a:xfrm>
          <a:prstGeom prst="roundRect">
            <a:avLst/>
          </a:prstGeom>
          <a:solidFill>
            <a:srgbClr val="FF66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Moment of truth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618136"/>
              </p:ext>
            </p:extLst>
          </p:nvPr>
        </p:nvGraphicFramePr>
        <p:xfrm>
          <a:off x="685800" y="990600"/>
          <a:ext cx="787179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486400" imgH="584200" progId="Word.Document.12">
                  <p:embed/>
                </p:oleObj>
              </mc:Choice>
              <mc:Fallback>
                <p:oleObj name="Document" r:id="rId4" imgW="5486400" imgH="58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990600"/>
                        <a:ext cx="7871798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724400" y="990600"/>
            <a:ext cx="2209800" cy="914400"/>
            <a:chOff x="4724400" y="1295400"/>
            <a:chExt cx="2209800" cy="914400"/>
          </a:xfrm>
        </p:grpSpPr>
        <p:sp>
          <p:nvSpPr>
            <p:cNvPr id="34" name="Rounded Rectangle 33"/>
            <p:cNvSpPr/>
            <p:nvPr/>
          </p:nvSpPr>
          <p:spPr>
            <a:xfrm>
              <a:off x="4724400" y="1295400"/>
              <a:ext cx="2209800" cy="914400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7499365"/>
                </p:ext>
              </p:extLst>
            </p:nvPr>
          </p:nvGraphicFramePr>
          <p:xfrm>
            <a:off x="4876800" y="1524000"/>
            <a:ext cx="182245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14400" imgH="228600" progId="Equation.3">
                    <p:embed/>
                  </p:oleObj>
                </mc:Choice>
                <mc:Fallback>
                  <p:oleObj name="Equation" r:id="rId6" imgW="914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1524000"/>
                          <a:ext cx="182245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Rectangle 29"/>
          <p:cNvSpPr/>
          <p:nvPr/>
        </p:nvSpPr>
        <p:spPr>
          <a:xfrm>
            <a:off x="2057400" y="2209800"/>
            <a:ext cx="13716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05200" y="2209800"/>
            <a:ext cx="19812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638800" y="2057400"/>
            <a:ext cx="18288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2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6" t="43386" b="9756"/>
          <a:stretch/>
        </p:blipFill>
        <p:spPr bwMode="auto">
          <a:xfrm>
            <a:off x="-57149" y="4740543"/>
            <a:ext cx="1885949" cy="2000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9" r="46047" b="4301"/>
          <a:stretch/>
        </p:blipFill>
        <p:spPr bwMode="auto">
          <a:xfrm>
            <a:off x="1752600" y="4552847"/>
            <a:ext cx="2137833" cy="22436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figure 12-34-2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0" b="56762"/>
          <a:stretch/>
        </p:blipFill>
        <p:spPr bwMode="auto">
          <a:xfrm>
            <a:off x="3657600" y="4525303"/>
            <a:ext cx="2089805" cy="18457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842600" y="6324600"/>
            <a:ext cx="3149000" cy="461665"/>
          </a:xfrm>
          <a:prstGeom prst="rect">
            <a:avLst/>
          </a:prstGeom>
          <a:solidFill>
            <a:schemeClr val="bg1">
              <a:lumMod val="75000"/>
              <a:alpha val="34000"/>
            </a:schemeClr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Georgia"/>
                <a:cs typeface="Georgia"/>
              </a:rPr>
              <a:t>“Space Quantization”</a:t>
            </a:r>
            <a:endParaRPr lang="en-US" sz="2400" dirty="0">
              <a:solidFill>
                <a:prstClr val="black"/>
              </a:solidFill>
              <a:latin typeface="Georgia"/>
              <a:cs typeface="Georgia"/>
            </a:endParaRPr>
          </a:p>
        </p:txBody>
      </p:sp>
      <p:pic>
        <p:nvPicPr>
          <p:cNvPr id="45" name="Picture 2" descr="figure 12-34-1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9" b="40778"/>
          <a:stretch/>
        </p:blipFill>
        <p:spPr bwMode="auto">
          <a:xfrm>
            <a:off x="5670550" y="3802502"/>
            <a:ext cx="1873250" cy="25167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figure 12-34-1.jpg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84" b="43169"/>
          <a:stretch/>
        </p:blipFill>
        <p:spPr bwMode="auto">
          <a:xfrm>
            <a:off x="7493000" y="3768711"/>
            <a:ext cx="1651000" cy="24151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810000" y="3200400"/>
            <a:ext cx="5147563" cy="461665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/>
                <a:cs typeface="Georgia"/>
              </a:rPr>
              <a:t>z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-component of angular momentum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8600" y="3886200"/>
            <a:ext cx="4508347" cy="461665"/>
          </a:xfrm>
          <a:prstGeom prst="rect">
            <a:avLst/>
          </a:prstGeom>
          <a:solidFill>
            <a:schemeClr val="bg1">
              <a:lumMod val="75000"/>
              <a:alpha val="34000"/>
            </a:schemeClr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Georgia"/>
                <a:cs typeface="Georgia"/>
              </a:rPr>
              <a:t>m: 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Magnetic Quantum Number</a:t>
            </a:r>
          </a:p>
        </p:txBody>
      </p:sp>
    </p:spTree>
    <p:extLst>
      <p:ext uri="{BB962C8B-B14F-4D97-AF65-F5344CB8AC3E}">
        <p14:creationId xmlns:p14="http://schemas.microsoft.com/office/powerpoint/2010/main" val="321189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0" grpId="0" animBg="1"/>
      <p:bldP spid="36" grpId="0" animBg="1"/>
      <p:bldP spid="37" grpId="0" animBg="1"/>
      <p:bldP spid="40" grpId="0" animBg="1"/>
      <p:bldP spid="31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81400" y="2514600"/>
            <a:ext cx="2743200" cy="4267200"/>
          </a:xfrm>
          <a:prstGeom prst="round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Hydrogen Atom: Relative Frame of Reference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89000" y="2057400"/>
            <a:ext cx="7366000" cy="400110"/>
          </a:xfrm>
          <a:prstGeom prst="rect">
            <a:avLst/>
          </a:prstGeom>
          <a:solidFill>
            <a:srgbClr val="9BBB59">
              <a:alpha val="23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Separation of </a:t>
            </a:r>
            <a:r>
              <a:rPr lang="en-US" sz="2000" b="1" i="1" dirty="0">
                <a:solidFill>
                  <a:prstClr val="black"/>
                </a:solidFill>
                <a:latin typeface="Georgia" pitchFamily="18" charset="0"/>
              </a:rPr>
              <a:t>Ĥ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into </a:t>
            </a:r>
            <a:r>
              <a:rPr lang="en-US" sz="2000" u="sng" dirty="0">
                <a:solidFill>
                  <a:srgbClr val="FF0000"/>
                </a:solidFill>
                <a:latin typeface="Georgia" pitchFamily="18" charset="0"/>
              </a:rPr>
              <a:t>Center of Mass 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and </a:t>
            </a:r>
            <a:r>
              <a:rPr lang="en-US" sz="2000" u="sng" dirty="0">
                <a:solidFill>
                  <a:srgbClr val="0000FF"/>
                </a:solidFill>
                <a:latin typeface="Georgia" pitchFamily="18" charset="0"/>
              </a:rPr>
              <a:t>Internal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co-ordinates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496" y="3048000"/>
            <a:ext cx="2684634" cy="2519065"/>
            <a:chOff x="-496" y="3048000"/>
            <a:chExt cx="2684634" cy="2519065"/>
          </a:xfrm>
        </p:grpSpPr>
        <p:cxnSp>
          <p:nvCxnSpPr>
            <p:cNvPr id="35" name="Straight Connector 34"/>
            <p:cNvCxnSpPr/>
            <p:nvPr/>
          </p:nvCxnSpPr>
          <p:spPr>
            <a:xfrm rot="5400000" flipH="1" flipV="1">
              <a:off x="418604" y="3924300"/>
              <a:ext cx="1447800" cy="1588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142504" y="4648200"/>
              <a:ext cx="1447800" cy="1588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-496" y="4648200"/>
              <a:ext cx="1143000" cy="68580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5704" y="5105400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x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7704" y="3048000"/>
              <a:ext cx="3209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z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327950" y="4495800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y</a:t>
              </a:r>
              <a:endParaRPr lang="en-US" dirty="0"/>
            </a:p>
          </p:txBody>
        </p:sp>
      </p:grpSp>
      <p:sp>
        <p:nvSpPr>
          <p:cNvPr id="44" name="Oval 43"/>
          <p:cNvSpPr>
            <a:spLocks noChangeAspect="1"/>
          </p:cNvSpPr>
          <p:nvPr/>
        </p:nvSpPr>
        <p:spPr>
          <a:xfrm>
            <a:off x="1790204" y="3479800"/>
            <a:ext cx="76200" cy="762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142504" y="3416300"/>
            <a:ext cx="685800" cy="1231900"/>
            <a:chOff x="1142504" y="3416300"/>
            <a:chExt cx="685800" cy="1231900"/>
          </a:xfrm>
        </p:grpSpPr>
        <p:cxnSp>
          <p:nvCxnSpPr>
            <p:cNvPr id="42" name="Straight Connector 41"/>
            <p:cNvCxnSpPr/>
            <p:nvPr/>
          </p:nvCxnSpPr>
          <p:spPr>
            <a:xfrm rot="5400000" flipH="1" flipV="1">
              <a:off x="913904" y="3733800"/>
              <a:ext cx="1143000" cy="685800"/>
            </a:xfrm>
            <a:prstGeom prst="line">
              <a:avLst/>
            </a:prstGeom>
            <a:ln w="25400">
              <a:solidFill>
                <a:srgbClr val="0000FF">
                  <a:alpha val="60000"/>
                </a:srgbClr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1365491" y="3416300"/>
              <a:ext cx="3834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000" i="1" baseline="-25000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endParaRPr lang="en-US" sz="2000" baseline="-250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55204" y="3721100"/>
            <a:ext cx="889000" cy="939800"/>
            <a:chOff x="1155204" y="3721100"/>
            <a:chExt cx="889000" cy="939800"/>
          </a:xfrm>
        </p:grpSpPr>
        <p:cxnSp>
          <p:nvCxnSpPr>
            <p:cNvPr id="47" name="Straight Arrow Connector 46"/>
            <p:cNvCxnSpPr>
              <a:endCxn id="46" idx="4"/>
            </p:cNvCxnSpPr>
            <p:nvPr/>
          </p:nvCxnSpPr>
          <p:spPr>
            <a:xfrm rot="5400000" flipH="1" flipV="1">
              <a:off x="1129804" y="3746500"/>
              <a:ext cx="939800" cy="889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599704" y="3943290"/>
              <a:ext cx="3642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endParaRPr lang="en-US" sz="2000" baseline="-25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42504" y="4038600"/>
            <a:ext cx="1371600" cy="609600"/>
            <a:chOff x="1142504" y="4038600"/>
            <a:chExt cx="1371600" cy="609600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1142504" y="4038600"/>
              <a:ext cx="1371600" cy="609600"/>
            </a:xfrm>
            <a:prstGeom prst="line">
              <a:avLst/>
            </a:prstGeom>
            <a:ln w="25400">
              <a:solidFill>
                <a:srgbClr val="008000">
                  <a:alpha val="60000"/>
                </a:srgbClr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1748929" y="4191000"/>
              <a:ext cx="4347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000" i="1" baseline="-25000" dirty="0">
                  <a:solidFill>
                    <a:prstClr val="black"/>
                  </a:solidFill>
                  <a:latin typeface="Georgia" pitchFamily="18" charset="0"/>
                </a:rPr>
                <a:t>N</a:t>
              </a:r>
              <a:endParaRPr lang="en-US" sz="2000" baseline="-25000" dirty="0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787090" y="3181290"/>
            <a:ext cx="15085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00FF"/>
                </a:solidFill>
                <a:latin typeface="Georgia" pitchFamily="18" charset="0"/>
              </a:rPr>
              <a:t>m</a:t>
            </a:r>
            <a:r>
              <a:rPr lang="en-US" sz="2000" i="1" baseline="-25000" dirty="0">
                <a:solidFill>
                  <a:srgbClr val="0000FF"/>
                </a:solidFill>
                <a:latin typeface="Georgia" pitchFamily="18" charset="0"/>
              </a:rPr>
              <a:t>e</a:t>
            </a:r>
            <a:r>
              <a:rPr lang="en-US" sz="2000" i="1" dirty="0">
                <a:solidFill>
                  <a:srgbClr val="0000FF"/>
                </a:solidFill>
                <a:latin typeface="Georgia" pitchFamily="18" charset="0"/>
              </a:rPr>
              <a:t>(</a:t>
            </a:r>
            <a:r>
              <a:rPr lang="en-US" sz="2000" i="1" dirty="0" err="1">
                <a:solidFill>
                  <a:srgbClr val="0000FF"/>
                </a:solidFill>
                <a:latin typeface="Georgia" pitchFamily="18" charset="0"/>
              </a:rPr>
              <a:t>x</a:t>
            </a:r>
            <a:r>
              <a:rPr lang="en-US" sz="2000" i="1" baseline="-25000" dirty="0" err="1">
                <a:solidFill>
                  <a:srgbClr val="0000FF"/>
                </a:solidFill>
                <a:latin typeface="Georgia" pitchFamily="18" charset="0"/>
              </a:rPr>
              <a:t>e</a:t>
            </a:r>
            <a:r>
              <a:rPr lang="en-US" sz="2000" i="1" dirty="0" err="1">
                <a:solidFill>
                  <a:srgbClr val="0000FF"/>
                </a:solidFill>
                <a:latin typeface="Georgia" pitchFamily="18" charset="0"/>
              </a:rPr>
              <a:t>,y</a:t>
            </a:r>
            <a:r>
              <a:rPr lang="en-US" sz="2000" i="1" baseline="-25000" dirty="0" err="1">
                <a:solidFill>
                  <a:srgbClr val="0000FF"/>
                </a:solidFill>
                <a:latin typeface="Georgia" pitchFamily="18" charset="0"/>
              </a:rPr>
              <a:t>e</a:t>
            </a:r>
            <a:r>
              <a:rPr lang="en-US" sz="2000" i="1" dirty="0" err="1">
                <a:solidFill>
                  <a:srgbClr val="0000FF"/>
                </a:solidFill>
                <a:latin typeface="Georgia" pitchFamily="18" charset="0"/>
              </a:rPr>
              <a:t>,z</a:t>
            </a:r>
            <a:r>
              <a:rPr lang="en-US" sz="2000" i="1" baseline="-25000" dirty="0" err="1">
                <a:solidFill>
                  <a:srgbClr val="0000FF"/>
                </a:solidFill>
                <a:latin typeface="Georgia" pitchFamily="18" charset="0"/>
              </a:rPr>
              <a:t>e</a:t>
            </a:r>
            <a:r>
              <a:rPr lang="en-US" sz="2000" i="1" dirty="0">
                <a:solidFill>
                  <a:srgbClr val="0000FF"/>
                </a:solidFill>
                <a:latin typeface="Georgia" pitchFamily="18" charset="0"/>
              </a:rPr>
              <a:t>)</a:t>
            </a:r>
            <a:r>
              <a:rPr lang="en-US" sz="2000" i="1" baseline="-25000" dirty="0">
                <a:solidFill>
                  <a:srgbClr val="0000FF"/>
                </a:solidFill>
                <a:latin typeface="Georgia" pitchFamily="18" charset="0"/>
              </a:rPr>
              <a:t> 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58454" y="3644900"/>
            <a:ext cx="587020" cy="488950"/>
            <a:chOff x="1758454" y="3644900"/>
            <a:chExt cx="587020" cy="488950"/>
          </a:xfrm>
        </p:grpSpPr>
        <p:sp>
          <p:nvSpPr>
            <p:cNvPr id="52" name="Rectangle 51"/>
            <p:cNvSpPr/>
            <p:nvPr/>
          </p:nvSpPr>
          <p:spPr>
            <a:xfrm>
              <a:off x="1758454" y="3733740"/>
              <a:ext cx="5870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Georgia" pitchFamily="18" charset="0"/>
                </a:rPr>
                <a:t>CM</a:t>
              </a:r>
              <a:endParaRPr lang="en-US" sz="2000" baseline="-25000" dirty="0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2006104" y="36449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28304" y="3435350"/>
            <a:ext cx="750572" cy="603250"/>
            <a:chOff x="1828304" y="3435350"/>
            <a:chExt cx="750572" cy="603250"/>
          </a:xfrm>
        </p:grpSpPr>
        <p:cxnSp>
          <p:nvCxnSpPr>
            <p:cNvPr id="43" name="Straight Arrow Connector 42"/>
            <p:cNvCxnSpPr/>
            <p:nvPr/>
          </p:nvCxnSpPr>
          <p:spPr>
            <a:xfrm rot="10800000">
              <a:off x="1828304" y="3505200"/>
              <a:ext cx="609600" cy="533400"/>
            </a:xfrm>
            <a:prstGeom prst="straightConnector1">
              <a:avLst/>
            </a:prstGeom>
            <a:ln w="25400">
              <a:solidFill>
                <a:srgbClr val="FF66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2063991" y="3435350"/>
              <a:ext cx="5148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 err="1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000" i="1" baseline="-25000" dirty="0" err="1">
                  <a:solidFill>
                    <a:prstClr val="black"/>
                  </a:solidFill>
                  <a:latin typeface="Georgia" pitchFamily="18" charset="0"/>
                </a:rPr>
                <a:t>eN</a:t>
              </a:r>
              <a:endParaRPr lang="en-US" sz="2000" baseline="-25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57400" y="3810000"/>
            <a:ext cx="1365685" cy="707886"/>
            <a:chOff x="2057400" y="3810000"/>
            <a:chExt cx="1365685" cy="707886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2425204" y="40132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57400" y="3810000"/>
              <a:ext cx="13656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008000"/>
                  </a:solidFill>
                  <a:latin typeface="Georgia" pitchFamily="18" charset="0"/>
                </a:rPr>
                <a:t>M</a:t>
              </a:r>
              <a:r>
                <a:rPr lang="en-US" sz="2000" i="1" baseline="-25000" dirty="0">
                  <a:solidFill>
                    <a:srgbClr val="008000"/>
                  </a:solidFill>
                  <a:latin typeface="Georgia" pitchFamily="18" charset="0"/>
                </a:rPr>
                <a:t>N</a:t>
              </a:r>
            </a:p>
            <a:p>
              <a:pPr algn="ctr"/>
              <a:r>
                <a:rPr lang="en-US" sz="2000" i="1" dirty="0">
                  <a:solidFill>
                    <a:srgbClr val="008000"/>
                  </a:solidFill>
                  <a:latin typeface="Georgia" pitchFamily="18" charset="0"/>
                </a:rPr>
                <a:t>(</a:t>
              </a:r>
              <a:r>
                <a:rPr lang="en-US" sz="2000" i="1" dirty="0" err="1">
                  <a:solidFill>
                    <a:srgbClr val="008000"/>
                  </a:solidFill>
                  <a:latin typeface="Georgia" pitchFamily="18" charset="0"/>
                </a:rPr>
                <a:t>x</a:t>
              </a:r>
              <a:r>
                <a:rPr lang="en-US" sz="2000" i="1" baseline="-25000" dirty="0" err="1">
                  <a:solidFill>
                    <a:srgbClr val="008000"/>
                  </a:solidFill>
                  <a:latin typeface="Georgia" pitchFamily="18" charset="0"/>
                </a:rPr>
                <a:t>N</a:t>
              </a:r>
              <a:r>
                <a:rPr lang="en-US" sz="2000" i="1" dirty="0" err="1">
                  <a:solidFill>
                    <a:srgbClr val="008000"/>
                  </a:solidFill>
                  <a:latin typeface="Georgia" pitchFamily="18" charset="0"/>
                </a:rPr>
                <a:t>,y</a:t>
              </a:r>
              <a:r>
                <a:rPr lang="en-US" sz="2000" i="1" baseline="-25000" dirty="0" err="1">
                  <a:solidFill>
                    <a:srgbClr val="008000"/>
                  </a:solidFill>
                  <a:latin typeface="Georgia" pitchFamily="18" charset="0"/>
                </a:rPr>
                <a:t>N</a:t>
              </a:r>
              <a:r>
                <a:rPr lang="en-US" sz="2000" i="1" dirty="0" err="1">
                  <a:solidFill>
                    <a:srgbClr val="008000"/>
                  </a:solidFill>
                  <a:latin typeface="Georgia" pitchFamily="18" charset="0"/>
                </a:rPr>
                <a:t>,z</a:t>
              </a:r>
              <a:r>
                <a:rPr lang="en-US" sz="2000" i="1" baseline="-25000" dirty="0" err="1">
                  <a:solidFill>
                    <a:srgbClr val="008000"/>
                  </a:solidFill>
                  <a:latin typeface="Georgia" pitchFamily="18" charset="0"/>
                </a:rPr>
                <a:t>N</a:t>
              </a:r>
              <a:r>
                <a:rPr lang="en-US" sz="2000" i="1" dirty="0">
                  <a:solidFill>
                    <a:srgbClr val="008000"/>
                  </a:solidFill>
                  <a:latin typeface="Georgia" pitchFamily="18" charset="0"/>
                </a:rPr>
                <a:t>)</a:t>
              </a:r>
              <a:r>
                <a:rPr lang="en-US" sz="2000" i="1" baseline="-25000" dirty="0">
                  <a:solidFill>
                    <a:srgbClr val="008000"/>
                  </a:solidFill>
                  <a:latin typeface="Georgia" pitchFamily="18" charset="0"/>
                </a:rPr>
                <a:t> </a:t>
              </a:r>
              <a:endParaRPr lang="en-US" sz="2000" baseline="-25000" dirty="0">
                <a:solidFill>
                  <a:srgbClr val="008000"/>
                </a:solidFill>
              </a:endParaRPr>
            </a:p>
          </p:txBody>
        </p:sp>
      </p:grpSp>
      <p:graphicFrame>
        <p:nvGraphicFramePr>
          <p:cNvPr id="189454" name="Object 8"/>
          <p:cNvGraphicFramePr>
            <a:graphicFrameLocks noChangeAspect="1"/>
          </p:cNvGraphicFramePr>
          <p:nvPr/>
        </p:nvGraphicFramePr>
        <p:xfrm>
          <a:off x="6588125" y="2676525"/>
          <a:ext cx="2403475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500" imgH="1803400" progId="">
                  <p:embed/>
                </p:oleObj>
              </mc:Choice>
              <mc:Fallback>
                <p:oleObj name="Equation" r:id="rId3" imgW="1206500" imgH="180340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676525"/>
                        <a:ext cx="2403475" cy="360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358093"/>
              </p:ext>
            </p:extLst>
          </p:nvPr>
        </p:nvGraphicFramePr>
        <p:xfrm>
          <a:off x="1008063" y="873125"/>
          <a:ext cx="6326187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75000" imgH="508000" progId="Equation.3">
                  <p:embed/>
                </p:oleObj>
              </mc:Choice>
              <mc:Fallback>
                <p:oleObj name="Equation" r:id="rId5" imgW="3175000" imgH="5080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873125"/>
                        <a:ext cx="6326187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88922"/>
              </p:ext>
            </p:extLst>
          </p:nvPr>
        </p:nvGraphicFramePr>
        <p:xfrm>
          <a:off x="3775075" y="3060700"/>
          <a:ext cx="2376488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93800" imgH="1587500" progId="Equation.3">
                  <p:embed/>
                </p:oleObj>
              </mc:Choice>
              <mc:Fallback>
                <p:oleObj name="Equation" r:id="rId7" imgW="1193800" imgH="15875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075" y="3060700"/>
                        <a:ext cx="2376488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ounded Rectangle 28"/>
          <p:cNvSpPr/>
          <p:nvPr/>
        </p:nvSpPr>
        <p:spPr>
          <a:xfrm>
            <a:off x="6324600" y="2514600"/>
            <a:ext cx="2743200" cy="42672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465367"/>
              </p:ext>
            </p:extLst>
          </p:nvPr>
        </p:nvGraphicFramePr>
        <p:xfrm>
          <a:off x="609600" y="5105400"/>
          <a:ext cx="2692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200" imgH="368300" progId="Equation.3">
                  <p:embed/>
                </p:oleObj>
              </mc:Choice>
              <mc:Fallback>
                <p:oleObj name="Equation" r:id="rId9" imgW="1346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5105400"/>
                        <a:ext cx="26924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550726"/>
              </p:ext>
            </p:extLst>
          </p:nvPr>
        </p:nvGraphicFramePr>
        <p:xfrm>
          <a:off x="685800" y="6045200"/>
          <a:ext cx="2438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19200" imgH="368300" progId="Equation.3">
                  <p:embed/>
                </p:oleObj>
              </mc:Choice>
              <mc:Fallback>
                <p:oleObj name="Equation" r:id="rId11" imgW="1219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5800" y="6045200"/>
                        <a:ext cx="24384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695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029200" y="5486400"/>
            <a:ext cx="3429000" cy="9906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5486400"/>
            <a:ext cx="3886200" cy="990600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Solution to 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charset="2"/>
                <a:cs typeface="Symbol" charset="2"/>
                <a:sym typeface="Symbol"/>
              </a:rPr>
              <a:t>f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2652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884928"/>
              </p:ext>
            </p:extLst>
          </p:nvPr>
        </p:nvGraphicFramePr>
        <p:xfrm>
          <a:off x="1150938" y="1600200"/>
          <a:ext cx="677386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16300" imgH="469900" progId="Equation.3">
                  <p:embed/>
                </p:oleObj>
              </mc:Choice>
              <mc:Fallback>
                <p:oleObj name="Equation" r:id="rId2" imgW="3416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1600200"/>
                        <a:ext cx="6773862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381000" y="3699808"/>
            <a:ext cx="84582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True only if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=0, 1, 2, 3, 4,….</a:t>
            </a:r>
          </a:p>
          <a:p>
            <a:pPr>
              <a:buFont typeface="Arial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is the “magnetic quantum” number</a:t>
            </a:r>
          </a:p>
          <a:p>
            <a:pPr>
              <a:buFont typeface="Arial" pitchFamily="34" charset="0"/>
              <a:buChar char="•"/>
            </a:pP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is restricted by another quantum number (orbital Angular momentum),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, such  that  |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|&lt;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</a:t>
            </a:r>
          </a:p>
        </p:txBody>
      </p:sp>
      <p:graphicFrame>
        <p:nvGraphicFramePr>
          <p:cNvPr id="27034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509881"/>
              </p:ext>
            </p:extLst>
          </p:nvPr>
        </p:nvGraphicFramePr>
        <p:xfrm>
          <a:off x="939800" y="990600"/>
          <a:ext cx="262572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400" imgH="203200" progId="Equation.3">
                  <p:embed/>
                </p:oleObj>
              </mc:Choice>
              <mc:Fallback>
                <p:oleObj name="Equation" r:id="rId4" imgW="1295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990600"/>
                        <a:ext cx="2625725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62000" y="1143000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1524000"/>
            <a:ext cx="2971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38600" y="1676400"/>
            <a:ext cx="4191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80020" y="2814935"/>
            <a:ext cx="3853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Georgia"/>
                <a:cs typeface="Georgia"/>
              </a:rPr>
              <a:t>cos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(2</a:t>
            </a:r>
            <a:r>
              <a:rPr lang="en-US" sz="2400" i="1" dirty="0">
                <a:solidFill>
                  <a:prstClr val="black"/>
                </a:solidFill>
                <a:latin typeface="Symbol" charset="2"/>
                <a:cs typeface="Symbol" charset="2"/>
              </a:rPr>
              <a:t>p</a:t>
            </a:r>
            <a:r>
              <a:rPr lang="en-US" sz="2400" i="1" dirty="0">
                <a:solidFill>
                  <a:prstClr val="black"/>
                </a:solidFill>
                <a:latin typeface="Georgia"/>
                <a:cs typeface="Georgia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) </a:t>
            </a:r>
            <a:r>
              <a:rPr lang="en-US" sz="2400" u="sng" dirty="0">
                <a:solidFill>
                  <a:prstClr val="black"/>
                </a:solidFill>
                <a:latin typeface="Georgia"/>
                <a:cs typeface="Georgia"/>
              </a:rPr>
              <a:t>+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Georgia"/>
                <a:cs typeface="Georgia"/>
              </a:rPr>
              <a:t>i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 sin (2</a:t>
            </a:r>
            <a:r>
              <a:rPr lang="en-US" sz="2400" i="1" dirty="0">
                <a:solidFill>
                  <a:prstClr val="black"/>
                </a:solidFill>
                <a:latin typeface="Symbol" charset="2"/>
                <a:cs typeface="Symbol" charset="2"/>
              </a:rPr>
              <a:t>p</a:t>
            </a:r>
            <a:r>
              <a:rPr lang="en-US" sz="2400" i="1" dirty="0">
                <a:solidFill>
                  <a:prstClr val="black"/>
                </a:solidFill>
                <a:latin typeface="Georgia"/>
                <a:cs typeface="Georgia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) = 1 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8600" y="2819400"/>
            <a:ext cx="1828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167587"/>
              </p:ext>
            </p:extLst>
          </p:nvPr>
        </p:nvGraphicFramePr>
        <p:xfrm>
          <a:off x="530225" y="5594350"/>
          <a:ext cx="37115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33600" imgH="482600" progId="Equation.3">
                  <p:embed/>
                </p:oleObj>
              </mc:Choice>
              <mc:Fallback>
                <p:oleObj name="Equation" r:id="rId6" imgW="2133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5594350"/>
                        <a:ext cx="3711575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967735"/>
              </p:ext>
            </p:extLst>
          </p:nvPr>
        </p:nvGraphicFramePr>
        <p:xfrm>
          <a:off x="5159375" y="5605463"/>
          <a:ext cx="150177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63600" imgH="457200" progId="Equation.3">
                  <p:embed/>
                </p:oleObj>
              </mc:Choice>
              <mc:Fallback>
                <p:oleObj name="Equation" r:id="rId8" imgW="863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5" y="5605463"/>
                        <a:ext cx="1501775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187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build="allAtOnce" animBg="1"/>
      <p:bldP spid="7" grpId="0" animBg="1"/>
      <p:bldP spid="8" grpId="0" animBg="1"/>
      <p:bldP spid="3" grpId="0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14400" y="4650432"/>
            <a:ext cx="32766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Solve to get (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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6918" y="5867400"/>
            <a:ext cx="8229600" cy="707886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Georgia" pitchFamily="18" charset="0"/>
              </a:rPr>
              <a:t>Need serious mathematical skill to solve these two equations. We only look at solutions</a:t>
            </a:r>
            <a:endParaRPr lang="en-US" sz="2000" b="1" dirty="0">
              <a:solidFill>
                <a:srgbClr val="002060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4400" y="277910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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and the 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R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27853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237569"/>
              </p:ext>
            </p:extLst>
          </p:nvPr>
        </p:nvGraphicFramePr>
        <p:xfrm>
          <a:off x="1058863" y="979488"/>
          <a:ext cx="55530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87700" imgH="495300" progId="Equation.3">
                  <p:embed/>
                </p:oleObj>
              </mc:Choice>
              <mc:Fallback>
                <p:oleObj name="Equation" r:id="rId3" imgW="3187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979488"/>
                        <a:ext cx="5553075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507927"/>
              </p:ext>
            </p:extLst>
          </p:nvPr>
        </p:nvGraphicFramePr>
        <p:xfrm>
          <a:off x="1035050" y="3395663"/>
          <a:ext cx="51784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71800" imgH="482600" progId="Equation.3">
                  <p:embed/>
                </p:oleObj>
              </mc:Choice>
              <mc:Fallback>
                <p:oleObj name="Equation" r:id="rId5" imgW="2971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3395663"/>
                        <a:ext cx="5178425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914400" y="1905000"/>
            <a:ext cx="32766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Solve to get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R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r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4772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14400" y="277910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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648200"/>
            <a:ext cx="9144000" cy="1200328"/>
          </a:xfrm>
          <a:prstGeom prst="rect">
            <a:avLst/>
          </a:prstGeom>
          <a:solidFill>
            <a:srgbClr val="E8EFD9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                   :Associated Legendre Polynomials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New quantum number ‘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l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’ : orbital / Azimuthal quantum number</a:t>
            </a:r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5943600"/>
            <a:ext cx="3352800" cy="830997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Restriction on </a:t>
            </a:r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m≤l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 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is due to this equation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7956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941639"/>
              </p:ext>
            </p:extLst>
          </p:nvPr>
        </p:nvGraphicFramePr>
        <p:xfrm>
          <a:off x="1035050" y="865187"/>
          <a:ext cx="6842922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71800" imgH="482600" progId="Equation.3">
                  <p:embed/>
                </p:oleObj>
              </mc:Choice>
              <mc:Fallback>
                <p:oleObj name="Equation" r:id="rId2" imgW="2971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50" y="865187"/>
                        <a:ext cx="6842922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571219"/>
              </p:ext>
            </p:extLst>
          </p:nvPr>
        </p:nvGraphicFramePr>
        <p:xfrm>
          <a:off x="76200" y="2463800"/>
          <a:ext cx="70993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68700" imgH="1092200" progId="Equation.3">
                  <p:embed/>
                </p:oleObj>
              </mc:Choice>
              <mc:Fallback>
                <p:oleObj name="Equation" r:id="rId4" imgW="3568700" imgH="109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463800"/>
                        <a:ext cx="7099300" cy="218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76200" y="2057400"/>
            <a:ext cx="30480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Solution to (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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 :</a:t>
            </a:r>
          </a:p>
        </p:txBody>
      </p:sp>
      <p:graphicFrame>
        <p:nvGraphicFramePr>
          <p:cNvPr id="27956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5567"/>
              </p:ext>
            </p:extLst>
          </p:nvPr>
        </p:nvGraphicFramePr>
        <p:xfrm>
          <a:off x="220662" y="4848225"/>
          <a:ext cx="137953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85800" imgH="241300" progId="Equation.3">
                  <p:embed/>
                </p:oleObj>
              </mc:Choice>
              <mc:Fallback>
                <p:oleObj name="Equation" r:id="rId6" imgW="685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" y="4848225"/>
                        <a:ext cx="1379538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7239000" y="3195935"/>
            <a:ext cx="1752600" cy="461665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l=0,1,2,3…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543760"/>
            <a:ext cx="64770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200" y="3810000"/>
            <a:ext cx="71628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7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2" grpId="0" animBg="1"/>
      <p:bldP spid="13" grpId="0" animBg="1"/>
      <p:bldP spid="2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14400" y="277910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angular (·)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1143000"/>
            <a:ext cx="75438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The angular part of the solution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			     are called spherical harmonics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279558" name="Object 7"/>
          <p:cNvGraphicFramePr>
            <a:graphicFrameLocks noChangeAspect="1"/>
          </p:cNvGraphicFramePr>
          <p:nvPr/>
        </p:nvGraphicFramePr>
        <p:xfrm>
          <a:off x="1066800" y="1676400"/>
          <a:ext cx="29813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97950" imgH="241195" progId="">
                  <p:embed/>
                </p:oleObj>
              </mc:Choice>
              <mc:Fallback>
                <p:oleObj name="Equation" r:id="rId2" imgW="1497950" imgH="24119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29813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357986"/>
              </p:ext>
            </p:extLst>
          </p:nvPr>
        </p:nvGraphicFramePr>
        <p:xfrm>
          <a:off x="976313" y="2806700"/>
          <a:ext cx="523081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28900" imgH="482600" progId="Equation.3">
                  <p:embed/>
                </p:oleObj>
              </mc:Choice>
              <mc:Fallback>
                <p:oleObj name="Equation" r:id="rId4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2806700"/>
                        <a:ext cx="5230812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914400" y="4191000"/>
            <a:ext cx="4343400" cy="1107996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l=0,1,2,3…</a:t>
            </a:r>
          </a:p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m=0, ±1, ±2, ±3…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 and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|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m|≤l</a:t>
            </a:r>
          </a:p>
          <a:p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554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14400" y="277910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The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R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2805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323198"/>
              </p:ext>
            </p:extLst>
          </p:nvPr>
        </p:nvGraphicFramePr>
        <p:xfrm>
          <a:off x="1058863" y="979488"/>
          <a:ext cx="55530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87700" imgH="495300" progId="Equation.3">
                  <p:embed/>
                </p:oleObj>
              </mc:Choice>
              <mc:Fallback>
                <p:oleObj name="Equation" r:id="rId2" imgW="3187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979488"/>
                        <a:ext cx="5553075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794358"/>
              </p:ext>
            </p:extLst>
          </p:nvPr>
        </p:nvGraphicFramePr>
        <p:xfrm>
          <a:off x="1166813" y="3065463"/>
          <a:ext cx="606742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79800" imgH="800100" progId="Equation.3">
                  <p:embed/>
                </p:oleObj>
              </mc:Choice>
              <mc:Fallback>
                <p:oleObj name="Equation" r:id="rId4" imgW="3479800" imgH="800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3065463"/>
                        <a:ext cx="6067425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14400" y="2438400"/>
            <a:ext cx="30480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Solution to R(r) are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304800" y="4643735"/>
            <a:ext cx="8610600" cy="1938992"/>
            <a:chOff x="304800" y="4643735"/>
            <a:chExt cx="8610600" cy="1938992"/>
          </a:xfrm>
        </p:grpSpPr>
        <p:sp>
          <p:nvSpPr>
            <p:cNvPr id="7" name="Rectangle 6"/>
            <p:cNvSpPr/>
            <p:nvPr/>
          </p:nvSpPr>
          <p:spPr>
            <a:xfrm>
              <a:off x="304800" y="4643735"/>
              <a:ext cx="8610600" cy="1938992"/>
            </a:xfrm>
            <a:prstGeom prst="rect">
              <a:avLst/>
            </a:prstGeom>
            <a:solidFill>
              <a:srgbClr val="E8EFD9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Where 		are called associated </a:t>
              </a:r>
              <a:r>
                <a:rPr lang="en-US" sz="2400" i="1" dirty="0" err="1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Laguerre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 functions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The new quantum number is ‘</a:t>
              </a:r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n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’ called principal quantum number</a:t>
              </a:r>
            </a:p>
          </p:txBody>
        </p:sp>
        <p:graphicFrame>
          <p:nvGraphicFramePr>
            <p:cNvPr id="280584" name="Object 8"/>
            <p:cNvGraphicFramePr>
              <a:graphicFrameLocks noChangeAspect="1"/>
            </p:cNvGraphicFramePr>
            <p:nvPr/>
          </p:nvGraphicFramePr>
          <p:xfrm>
            <a:off x="1524000" y="4800600"/>
            <a:ext cx="1350963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74364" imgH="482391" progId="">
                    <p:embed/>
                  </p:oleObj>
                </mc:Choice>
                <mc:Fallback>
                  <p:oleObj name="Equation" r:id="rId6" imgW="774364" imgH="482391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0" y="4800600"/>
                          <a:ext cx="1350963" cy="844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058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432611"/>
              </p:ext>
            </p:extLst>
          </p:nvPr>
        </p:nvGraphicFramePr>
        <p:xfrm>
          <a:off x="6205538" y="2187575"/>
          <a:ext cx="21685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44600" imgH="469900" progId="Equation.3">
                  <p:embed/>
                </p:oleObj>
              </mc:Choice>
              <mc:Fallback>
                <p:oleObj name="Equation" r:id="rId8" imgW="1244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5538" y="2187575"/>
                        <a:ext cx="21685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943600" y="4191000"/>
            <a:ext cx="2895600" cy="461665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Restriction on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l&lt;n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146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Energy of the Hydrogen Atom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07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692936"/>
              </p:ext>
            </p:extLst>
          </p:nvPr>
        </p:nvGraphicFramePr>
        <p:xfrm>
          <a:off x="1068388" y="782638"/>
          <a:ext cx="5727700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89300" imgH="1130300" progId="Equation.3">
                  <p:embed/>
                </p:oleObj>
              </mc:Choice>
              <mc:Fallback>
                <p:oleObj name="Equation" r:id="rId2" imgW="3289300" imgH="1130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782638"/>
                        <a:ext cx="5727700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533400" y="3200400"/>
            <a:ext cx="8077200" cy="2677656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Energy is dependent only on ‘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’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Energy obtained by full quantum mechanical treatment is equal to Bohr energy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Potential energy term is only dependent on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Radial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part and has no contribution from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Angular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parts </a:t>
            </a:r>
          </a:p>
        </p:txBody>
      </p:sp>
    </p:spTree>
    <p:extLst>
      <p:ext uri="{BB962C8B-B14F-4D97-AF65-F5344CB8AC3E}">
        <p14:creationId xmlns:p14="http://schemas.microsoft.com/office/powerpoint/2010/main" val="360799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Quantum Numbers of Hydrogen Atom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856357"/>
            <a:ext cx="8610600" cy="538609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n</a:t>
            </a:r>
            <a:r>
              <a:rPr lang="en-US" sz="20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Principal Quantum number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	Specifies the energy of the electron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0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l</a:t>
            </a:r>
            <a:r>
              <a:rPr lang="en-US" sz="20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Orbital Angular Momentum Quantum number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	Specifies the magnitude of the electron's orbital angular 	momentum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0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m</a:t>
            </a:r>
            <a:r>
              <a:rPr lang="en-US" sz="20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Z-component of Angular Momentum Quantum number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	Specifies the orientation of the electron's orbital 	angular  momentum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0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s</a:t>
            </a:r>
            <a:r>
              <a:rPr lang="en-US" sz="20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Orbital Angular Momentum Quantum number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	Specifies the orientation of the electron's spin angular 	momentum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43809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Hydrogen Atom: Relative Frame of Reference</a:t>
            </a:r>
          </a:p>
        </p:txBody>
      </p:sp>
      <p:graphicFrame>
        <p:nvGraphicFramePr>
          <p:cNvPr id="18944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630000"/>
              </p:ext>
            </p:extLst>
          </p:nvPr>
        </p:nvGraphicFramePr>
        <p:xfrm>
          <a:off x="1025525" y="2759075"/>
          <a:ext cx="5972175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97200" imgH="1193800" progId="Equation.3">
                  <p:embed/>
                </p:oleObj>
              </mc:Choice>
              <mc:Fallback>
                <p:oleObj name="Equation" r:id="rId2" imgW="2997200" imgH="11938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2759075"/>
                        <a:ext cx="5972175" cy="238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28" name="Object 8"/>
          <p:cNvGraphicFramePr>
            <a:graphicFrameLocks noChangeAspect="1"/>
          </p:cNvGraphicFramePr>
          <p:nvPr/>
        </p:nvGraphicFramePr>
        <p:xfrm>
          <a:off x="2822575" y="2047875"/>
          <a:ext cx="279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39" imgH="203112" progId="">
                  <p:embed/>
                </p:oleObj>
              </mc:Choice>
              <mc:Fallback>
                <p:oleObj name="Equation" r:id="rId4" imgW="139639" imgH="203112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575" y="2047875"/>
                        <a:ext cx="279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2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816975"/>
              </p:ext>
            </p:extLst>
          </p:nvPr>
        </p:nvGraphicFramePr>
        <p:xfrm>
          <a:off x="1008063" y="873125"/>
          <a:ext cx="6326187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175000" imgH="508000" progId="Equation.3">
                  <p:embed/>
                </p:oleObj>
              </mc:Choice>
              <mc:Fallback>
                <p:oleObj name="Equation" r:id="rId6" imgW="3175000" imgH="508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873125"/>
                        <a:ext cx="6326187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143000" y="2743200"/>
            <a:ext cx="1219200" cy="13716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53572" y="6130985"/>
            <a:ext cx="2978701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 algn="ctr"/>
            <a:r>
              <a:rPr lang="en-US" sz="2000" b="1" dirty="0">
                <a:solidFill>
                  <a:srgbClr val="FFFF00"/>
                </a:solidFill>
                <a:latin typeface="Georgia" pitchFamily="18" charset="0"/>
              </a:rPr>
              <a:t>Checkout Appendix-1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362200" y="2743200"/>
            <a:ext cx="2057400" cy="1371600"/>
          </a:xfrm>
          <a:prstGeom prst="round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7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92504" y="3200400"/>
            <a:ext cx="8099095" cy="126188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12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				         	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Free particle!</a:t>
            </a:r>
          </a:p>
          <a:p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				         	Kinetic energy of the atom</a:t>
            </a:r>
          </a:p>
          <a:p>
            <a:endParaRPr lang="en-US" sz="20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Hydrogen Atom: Separation of CM motion</a:t>
            </a:r>
          </a:p>
        </p:txBody>
      </p:sp>
      <p:graphicFrame>
        <p:nvGraphicFramePr>
          <p:cNvPr id="2406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24212"/>
              </p:ext>
            </p:extLst>
          </p:nvPr>
        </p:nvGraphicFramePr>
        <p:xfrm>
          <a:off x="1116013" y="4560888"/>
          <a:ext cx="13906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500" imgH="419100" progId="Equation.3">
                  <p:embed/>
                </p:oleObj>
              </mc:Choice>
              <mc:Fallback>
                <p:oleObj name="Equation" r:id="rId2" imgW="698500" imgH="41910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560888"/>
                        <a:ext cx="13906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900014"/>
              </p:ext>
            </p:extLst>
          </p:nvPr>
        </p:nvGraphicFramePr>
        <p:xfrm>
          <a:off x="1019175" y="2187575"/>
          <a:ext cx="17700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89000" imgH="254000" progId="Equation.3">
                  <p:embed/>
                </p:oleObj>
              </mc:Choice>
              <mc:Fallback>
                <p:oleObj name="Equation" r:id="rId4" imgW="889000" imgH="2540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2187575"/>
                        <a:ext cx="17700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889230"/>
              </p:ext>
            </p:extLst>
          </p:nvPr>
        </p:nvGraphicFramePr>
        <p:xfrm>
          <a:off x="6388100" y="2184400"/>
          <a:ext cx="19716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90600" imgH="254000" progId="Equation.3">
                  <p:embed/>
                </p:oleObj>
              </mc:Choice>
              <mc:Fallback>
                <p:oleObj name="Equation" r:id="rId6" imgW="990600" imgH="2540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2184400"/>
                        <a:ext cx="19716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28800" y="4560709"/>
            <a:ext cx="685800" cy="861774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Georgia" pitchFamily="18" charset="0"/>
            </a:endParaRPr>
          </a:p>
          <a:p>
            <a:pPr algn="ctr"/>
            <a:r>
              <a:rPr lang="en-US" sz="2800" dirty="0">
                <a:latin typeface="Georgia" pitchFamily="18" charset="0"/>
              </a:rPr>
              <a:t>?</a:t>
            </a:r>
          </a:p>
          <a:p>
            <a:pPr algn="ctr"/>
            <a:endParaRPr lang="en-US" sz="1000" dirty="0">
              <a:latin typeface="Georgia" pitchFamily="18" charset="0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1028654" y="1075526"/>
            <a:ext cx="1257346" cy="753274"/>
          </a:xfrm>
          <a:prstGeom prst="wedgeRectCallout">
            <a:avLst>
              <a:gd name="adj1" fmla="val -3697"/>
              <a:gd name="adj2" fmla="val 122718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ular Callout 17"/>
          <p:cNvSpPr/>
          <p:nvPr/>
        </p:nvSpPr>
        <p:spPr>
          <a:xfrm flipH="1">
            <a:off x="2362200" y="1106366"/>
            <a:ext cx="2057400" cy="753274"/>
          </a:xfrm>
          <a:prstGeom prst="wedgeRectCallout">
            <a:avLst>
              <a:gd name="adj1" fmla="val 41498"/>
              <a:gd name="adj2" fmla="val 122718"/>
            </a:avLst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181600" y="2209800"/>
            <a:ext cx="457200" cy="609600"/>
          </a:xfrm>
          <a:prstGeom prst="round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648200" y="2209800"/>
            <a:ext cx="457200" cy="6096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01000" y="2209800"/>
            <a:ext cx="457200" cy="609600"/>
          </a:xfrm>
          <a:prstGeom prst="round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315200" y="2209800"/>
            <a:ext cx="457200" cy="6096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81600" y="3124200"/>
            <a:ext cx="39624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06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472754"/>
              </p:ext>
            </p:extLst>
          </p:nvPr>
        </p:nvGraphicFramePr>
        <p:xfrm>
          <a:off x="3611563" y="2187575"/>
          <a:ext cx="19208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65200" imgH="254000" progId="Equation.3">
                  <p:embed/>
                </p:oleObj>
              </mc:Choice>
              <mc:Fallback>
                <p:oleObj name="Equation" r:id="rId8" imgW="965200" imgH="25400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563" y="2187575"/>
                        <a:ext cx="19208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711825"/>
              </p:ext>
            </p:extLst>
          </p:nvPr>
        </p:nvGraphicFramePr>
        <p:xfrm>
          <a:off x="1022350" y="1022350"/>
          <a:ext cx="59737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97200" imgH="495300" progId="Equation.3">
                  <p:embed/>
                </p:oleObj>
              </mc:Choice>
              <mc:Fallback>
                <p:oleObj name="Equation" r:id="rId10" imgW="2997200" imgH="4953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1022350"/>
                        <a:ext cx="597376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115871"/>
              </p:ext>
            </p:extLst>
          </p:nvPr>
        </p:nvGraphicFramePr>
        <p:xfrm>
          <a:off x="965200" y="3358972"/>
          <a:ext cx="40941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57400" imgH="495300" progId="Equation.3">
                  <p:embed/>
                </p:oleObj>
              </mc:Choice>
              <mc:Fallback>
                <p:oleObj name="Equation" r:id="rId12" imgW="2057400" imgH="4953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3358972"/>
                        <a:ext cx="409416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45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Hydrogen Atom: Electronic Hamiltonian</a:t>
            </a:r>
          </a:p>
        </p:txBody>
      </p:sp>
      <p:graphicFrame>
        <p:nvGraphicFramePr>
          <p:cNvPr id="24269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166826"/>
              </p:ext>
            </p:extLst>
          </p:nvPr>
        </p:nvGraphicFramePr>
        <p:xfrm>
          <a:off x="1014413" y="762000"/>
          <a:ext cx="4776787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00300" imgH="698500" progId="Equation.3">
                  <p:embed/>
                </p:oleObj>
              </mc:Choice>
              <mc:Fallback>
                <p:oleObj name="Equation" r:id="rId2" imgW="2400300" imgH="6985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762000"/>
                        <a:ext cx="4776787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838200" y="762000"/>
            <a:ext cx="5334000" cy="1066800"/>
          </a:xfrm>
          <a:prstGeom prst="rect">
            <a:avLst/>
          </a:prstGeom>
          <a:solidFill>
            <a:srgbClr val="3366F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ular Callout 3"/>
          <p:cNvSpPr/>
          <p:nvPr/>
        </p:nvSpPr>
        <p:spPr>
          <a:xfrm flipV="1">
            <a:off x="914400" y="3200400"/>
            <a:ext cx="1752600" cy="914400"/>
          </a:xfrm>
          <a:prstGeom prst="wedgeRectCallout">
            <a:avLst>
              <a:gd name="adj1" fmla="val 72259"/>
              <a:gd name="adj2" fmla="val 247184"/>
            </a:avLst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04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144257"/>
              </p:ext>
            </p:extLst>
          </p:nvPr>
        </p:nvGraphicFramePr>
        <p:xfrm>
          <a:off x="152401" y="3200400"/>
          <a:ext cx="89916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26000" imgH="596900" progId="Equation.3">
                  <p:embed/>
                </p:oleObj>
              </mc:Choice>
              <mc:Fallback>
                <p:oleObj name="Equation" r:id="rId4" imgW="4826000" imgH="5969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1" y="3200400"/>
                        <a:ext cx="89916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ular Callout 10"/>
          <p:cNvSpPr/>
          <p:nvPr/>
        </p:nvSpPr>
        <p:spPr>
          <a:xfrm flipV="1">
            <a:off x="4267200" y="3713120"/>
            <a:ext cx="1752600" cy="914400"/>
          </a:xfrm>
          <a:prstGeom prst="wedgeRectCallout">
            <a:avLst>
              <a:gd name="adj1" fmla="val -74992"/>
              <a:gd name="adj2" fmla="val 288553"/>
            </a:avLst>
          </a:prstGeom>
          <a:solidFill>
            <a:srgbClr val="008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573133"/>
              </p:ext>
            </p:extLst>
          </p:nvPr>
        </p:nvGraphicFramePr>
        <p:xfrm>
          <a:off x="5486400" y="2286000"/>
          <a:ext cx="242443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54100" imgH="254000" progId="Equation.3">
                  <p:embed/>
                </p:oleObj>
              </mc:Choice>
              <mc:Fallback>
                <p:oleObj name="Equation" r:id="rId6" imgW="10541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86400" y="2286000"/>
                        <a:ext cx="242443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22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Hydrogen Atom: Electronic Hamiltonian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312" y="5362575"/>
            <a:ext cx="8715375" cy="830997"/>
          </a:xfrm>
          <a:prstGeom prst="rect">
            <a:avLst/>
          </a:prstGeom>
          <a:solidFill>
            <a:srgbClr val="9BBB59">
              <a:alpha val="2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Not possible to separate out into three different co-ordinates. Need a new co-ordinate system</a:t>
            </a:r>
          </a:p>
        </p:txBody>
      </p:sp>
      <p:graphicFrame>
        <p:nvGraphicFramePr>
          <p:cNvPr id="24269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549616"/>
              </p:ext>
            </p:extLst>
          </p:nvPr>
        </p:nvGraphicFramePr>
        <p:xfrm>
          <a:off x="1014413" y="762000"/>
          <a:ext cx="4776787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00300" imgH="698500" progId="Equation.3">
                  <p:embed/>
                </p:oleObj>
              </mc:Choice>
              <mc:Fallback>
                <p:oleObj name="Equation" r:id="rId2" imgW="24003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762000"/>
                        <a:ext cx="4776787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838200" y="762000"/>
            <a:ext cx="5334000" cy="1066800"/>
          </a:xfrm>
          <a:prstGeom prst="rect">
            <a:avLst/>
          </a:prstGeom>
          <a:solidFill>
            <a:srgbClr val="3366F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ular Callout 3"/>
          <p:cNvSpPr/>
          <p:nvPr/>
        </p:nvSpPr>
        <p:spPr>
          <a:xfrm flipV="1">
            <a:off x="914400" y="3200400"/>
            <a:ext cx="1752600" cy="914400"/>
          </a:xfrm>
          <a:prstGeom prst="wedgeRectCallout">
            <a:avLst>
              <a:gd name="adj1" fmla="val 72259"/>
              <a:gd name="adj2" fmla="val 247184"/>
            </a:avLst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04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777900"/>
              </p:ext>
            </p:extLst>
          </p:nvPr>
        </p:nvGraphicFramePr>
        <p:xfrm>
          <a:off x="152401" y="3200400"/>
          <a:ext cx="89916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26000" imgH="596900" progId="Equation.3">
                  <p:embed/>
                </p:oleObj>
              </mc:Choice>
              <mc:Fallback>
                <p:oleObj name="Equation" r:id="rId4" imgW="48260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1" y="3200400"/>
                        <a:ext cx="89916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51584"/>
              </p:ext>
            </p:extLst>
          </p:nvPr>
        </p:nvGraphicFramePr>
        <p:xfrm>
          <a:off x="5486400" y="2286000"/>
          <a:ext cx="242443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54100" imgH="254000" progId="Equation.3">
                  <p:embed/>
                </p:oleObj>
              </mc:Choice>
              <mc:Fallback>
                <p:oleObj name="Equation" r:id="rId6" imgW="10541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86400" y="2286000"/>
                        <a:ext cx="242443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267200" y="3733800"/>
            <a:ext cx="1752600" cy="914400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49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092677" y="5792351"/>
            <a:ext cx="4972050" cy="83099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7733" y="1122740"/>
            <a:ext cx="2578100" cy="156966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Spherical Polar Co-ordinates</a:t>
            </a:r>
          </a:p>
        </p:txBody>
      </p:sp>
      <p:graphicFrame>
        <p:nvGraphicFramePr>
          <p:cNvPr id="19251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686049"/>
              </p:ext>
            </p:extLst>
          </p:nvPr>
        </p:nvGraphicFramePr>
        <p:xfrm>
          <a:off x="3770313" y="1193800"/>
          <a:ext cx="1973262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600" imgH="850900" progId="Equation.3">
                  <p:embed/>
                </p:oleObj>
              </mc:Choice>
              <mc:Fallback>
                <p:oleObj name="Equation" r:id="rId2" imgW="990600" imgH="8509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1193800"/>
                        <a:ext cx="1973262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1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905028"/>
              </p:ext>
            </p:extLst>
          </p:nvPr>
        </p:nvGraphicFramePr>
        <p:xfrm>
          <a:off x="7086600" y="3581400"/>
          <a:ext cx="1855788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600" imgH="1244600" progId="Equation.3">
                  <p:embed/>
                </p:oleObj>
              </mc:Choice>
              <mc:Fallback>
                <p:oleObj name="Equation" r:id="rId4" imgW="1244600" imgH="12446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alphaModFix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581400"/>
                        <a:ext cx="1855788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1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02983"/>
              </p:ext>
            </p:extLst>
          </p:nvPr>
        </p:nvGraphicFramePr>
        <p:xfrm>
          <a:off x="2133600" y="6007100"/>
          <a:ext cx="4832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25700" imgH="228600" progId="Equation.3">
                  <p:embed/>
                </p:oleObj>
              </mc:Choice>
              <mc:Fallback>
                <p:oleObj name="Equation" r:id="rId6" imgW="2425700" imgH="2286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6007100"/>
                        <a:ext cx="48323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20100606061901!Spherical_polar_coordinate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614" y="1222057"/>
            <a:ext cx="2690336" cy="2206943"/>
          </a:xfrm>
          <a:prstGeom prst="rect">
            <a:avLst/>
          </a:prstGeom>
        </p:spPr>
      </p:pic>
      <p:pic>
        <p:nvPicPr>
          <p:cNvPr id="12" name="Picture 11" descr="Volume-Element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52800" y="3429000"/>
            <a:ext cx="2428875" cy="23145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8625" y="3705225"/>
            <a:ext cx="2009775" cy="1569660"/>
          </a:xfrm>
          <a:prstGeom prst="rect">
            <a:avLst/>
          </a:prstGeom>
          <a:solidFill>
            <a:srgbClr val="FF6600">
              <a:alpha val="2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     r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:0 to ∞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    </a:t>
            </a:r>
            <a:r>
              <a:rPr lang="el-GR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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: 0 to </a:t>
            </a:r>
          </a:p>
          <a:p>
            <a:endParaRPr lang="en-US" sz="12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    </a:t>
            </a:r>
            <a:r>
              <a:rPr lang="el-GR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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: 0 to 2</a:t>
            </a:r>
          </a:p>
        </p:txBody>
      </p:sp>
      <p:pic>
        <p:nvPicPr>
          <p:cNvPr id="14" name="Picture 4" descr="http://media.web.britannica.com/eb-media/03/64903-004-1F9F7080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53200" y="685800"/>
            <a:ext cx="2320199" cy="233264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086600" y="3505200"/>
            <a:ext cx="1905000" cy="198120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54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815</Words>
  <Application>Microsoft Macintosh PowerPoint</Application>
  <PresentationFormat>On-screen Show (4:3)</PresentationFormat>
  <Paragraphs>171</Paragraphs>
  <Slides>46</Slides>
  <Notes>3</Notes>
  <HiddenSlides>4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Georgia</vt:lpstr>
      <vt:lpstr>Symbol</vt:lpstr>
      <vt:lpstr>Office Theme</vt:lpstr>
      <vt:lpstr>1_Office Theme</vt:lpstr>
      <vt:lpstr>2_Office Theme</vt:lpstr>
      <vt:lpstr>Equation</vt:lpstr>
      <vt:lpstr>Formel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Prof. A.Chowdhury</dc:creator>
  <cp:lastModifiedBy>Shobhna Kapoor</cp:lastModifiedBy>
  <cp:revision>127</cp:revision>
  <cp:lastPrinted>2019-10-02T04:13:12Z</cp:lastPrinted>
  <dcterms:created xsi:type="dcterms:W3CDTF">2013-08-13T05:19:04Z</dcterms:created>
  <dcterms:modified xsi:type="dcterms:W3CDTF">2023-01-01T14:01:48Z</dcterms:modified>
</cp:coreProperties>
</file>